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3" r:id="rId1"/>
  </p:sldMasterIdLst>
  <p:notesMasterIdLst>
    <p:notesMasterId r:id="rId5"/>
  </p:notesMasterIdLst>
  <p:handoutMasterIdLst>
    <p:handoutMasterId r:id="rId6"/>
  </p:handoutMasterIdLst>
  <p:sldIdLst>
    <p:sldId id="260" r:id="rId2"/>
    <p:sldId id="263" r:id="rId3"/>
    <p:sldId id="264" r:id="rId4"/>
  </p:sldIdLst>
  <p:sldSz cx="9144000" cy="6858000" type="screen4x3"/>
  <p:notesSz cx="9944100" cy="6805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721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FF"/>
    <a:srgbClr val="181DF8"/>
    <a:srgbClr val="FFFF00"/>
    <a:srgbClr val="00FF00"/>
    <a:srgbClr val="FF33CC"/>
    <a:srgbClr val="FF9999"/>
    <a:srgbClr val="4ADFE6"/>
    <a:srgbClr val="3DF353"/>
    <a:srgbClr val="FFC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32" autoAdjust="0"/>
    <p:restoredTop sz="96586" autoAdjust="0"/>
  </p:normalViewPr>
  <p:slideViewPr>
    <p:cSldViewPr snapToGrid="0">
      <p:cViewPr>
        <p:scale>
          <a:sx n="110" d="100"/>
          <a:sy n="110" d="100"/>
        </p:scale>
        <p:origin x="-660" y="210"/>
      </p:cViewPr>
      <p:guideLst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-868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615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615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1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840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41700" y="850900"/>
            <a:ext cx="3060700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564" y="3275221"/>
            <a:ext cx="7955279" cy="267971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1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840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945063" y="1243013"/>
            <a:ext cx="4471987" cy="33543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83369C-B3B4-4DFE-916F-07E156434ABD}" type="slidenum">
              <a:rPr lang="ru-RU" altLang="ru-RU" sz="1300">
                <a:solidFill>
                  <a:srgbClr val="000000"/>
                </a:solidFill>
                <a:latin typeface="Calibri" panose="020F0502020204030204" pitchFamily="34" charset="0"/>
              </a:rPr>
              <a:pPr/>
              <a:t>1</a:t>
            </a:fld>
            <a:endParaRPr lang="ru-RU" altLang="ru-RU" sz="13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179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9517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90529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5924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71912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03590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92796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16022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02135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8692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03910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57571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6142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6" Type="http://schemas.openxmlformats.org/officeDocument/2006/relationships/image" Target="../media/image2.png"/><Relationship Id="rId5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wmv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microsoft.com/office/2007/relationships/media" Target="../media/media2.wm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wmv"/><Relationship Id="rId6" Type="http://schemas.microsoft.com/office/2007/relationships/media" Target="../media/media2.wmv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048" t="28476" r="5238" b="6763"/>
          <a:stretch>
            <a:fillRect/>
          </a:stretch>
        </p:blipFill>
        <p:spPr bwMode="auto">
          <a:xfrm>
            <a:off x="11113" y="679584"/>
            <a:ext cx="9186862" cy="611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6" name="Text Box 2"/>
          <p:cNvSpPr txBox="1">
            <a:spLocks noChangeArrowheads="1"/>
          </p:cNvSpPr>
          <p:nvPr/>
        </p:nvSpPr>
        <p:spPr bwMode="auto">
          <a:xfrm>
            <a:off x="0" y="0"/>
            <a:ext cx="9153525" cy="64762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26214" tIns="13108" rIns="26214" bIns="13108" anchor="ctr"/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ИНФОРМАЦИОННЫЕ МАТЕРИАЛЫ </a:t>
            </a:r>
            <a:r>
              <a:rPr lang="ru-RU" altLang="ru-RU" dirty="0"/>
              <a:t>ПО ВЫПАДЕНИЮ ОСАДКОВ </a:t>
            </a:r>
            <a:r>
              <a:rPr lang="ru-RU" dirty="0"/>
              <a:t>НА ТЕРРИТОРИИ</a:t>
            </a:r>
          </a:p>
          <a:p>
            <a:r>
              <a:rPr lang="ru-RU" dirty="0"/>
              <a:t>НОВОСЕРГИЕВСКОГО РАЙОНА ОРЕНБУРГСКОЙ ОБЛАСТИ М 1 : 25 000 </a:t>
            </a:r>
          </a:p>
          <a:p>
            <a:r>
              <a:rPr lang="ru-RU" dirty="0"/>
              <a:t>(РИСК  НАРУШЕНИЯ ЭЛЕКТРОСНАБЖЕНИЯ  НА  </a:t>
            </a:r>
            <a:r>
              <a:rPr lang="ru-RU" dirty="0" smtClean="0"/>
              <a:t>29</a:t>
            </a:r>
            <a:r>
              <a:rPr lang="ru-RU" altLang="ru-RU" dirty="0" smtClean="0"/>
              <a:t>.01.2021</a:t>
            </a:r>
            <a:r>
              <a:rPr lang="ru-RU" altLang="ru-RU" dirty="0"/>
              <a:t>)</a:t>
            </a:r>
          </a:p>
        </p:txBody>
      </p:sp>
      <p:grpSp>
        <p:nvGrpSpPr>
          <p:cNvPr id="8196" name="Group 316"/>
          <p:cNvGrpSpPr>
            <a:grpSpLocks/>
          </p:cNvGrpSpPr>
          <p:nvPr/>
        </p:nvGrpSpPr>
        <p:grpSpPr bwMode="auto">
          <a:xfrm>
            <a:off x="3817938" y="3354388"/>
            <a:ext cx="211137" cy="222250"/>
            <a:chOff x="4727" y="2506"/>
            <a:chExt cx="706" cy="1172"/>
          </a:xfrm>
        </p:grpSpPr>
        <p:sp>
          <p:nvSpPr>
            <p:cNvPr id="1292" name="Freeform 317"/>
            <p:cNvSpPr>
              <a:spLocks/>
            </p:cNvSpPr>
            <p:nvPr/>
          </p:nvSpPr>
          <p:spPr bwMode="auto">
            <a:xfrm>
              <a:off x="4727" y="3561"/>
              <a:ext cx="48" cy="117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293" name="Freeform 318"/>
            <p:cNvSpPr>
              <a:spLocks/>
            </p:cNvSpPr>
            <p:nvPr/>
          </p:nvSpPr>
          <p:spPr bwMode="auto">
            <a:xfrm>
              <a:off x="4775" y="2565"/>
              <a:ext cx="648" cy="1113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294" name="Rectangle 319"/>
            <p:cNvSpPr>
              <a:spLocks noChangeArrowheads="1"/>
            </p:cNvSpPr>
            <p:nvPr/>
          </p:nvSpPr>
          <p:spPr bwMode="auto">
            <a:xfrm>
              <a:off x="5189" y="3084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295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296" name="Rectangle 321"/>
            <p:cNvSpPr>
              <a:spLocks noChangeArrowheads="1"/>
            </p:cNvSpPr>
            <p:nvPr/>
          </p:nvSpPr>
          <p:spPr bwMode="auto">
            <a:xfrm>
              <a:off x="5306" y="3033"/>
              <a:ext cx="42" cy="33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297" name="Rectangle 322"/>
            <p:cNvSpPr>
              <a:spLocks noChangeArrowheads="1"/>
            </p:cNvSpPr>
            <p:nvPr/>
          </p:nvSpPr>
          <p:spPr bwMode="auto">
            <a:xfrm>
              <a:off x="5284" y="3084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298" name="Rectangle 323"/>
            <p:cNvSpPr>
              <a:spLocks noChangeArrowheads="1"/>
            </p:cNvSpPr>
            <p:nvPr/>
          </p:nvSpPr>
          <p:spPr bwMode="auto">
            <a:xfrm>
              <a:off x="5284" y="2983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299" name="Rectangle 324"/>
            <p:cNvSpPr>
              <a:spLocks noChangeArrowheads="1"/>
            </p:cNvSpPr>
            <p:nvPr/>
          </p:nvSpPr>
          <p:spPr bwMode="auto">
            <a:xfrm>
              <a:off x="4775" y="3075"/>
              <a:ext cx="37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00" name="Rectangle 325"/>
            <p:cNvSpPr>
              <a:spLocks noChangeArrowheads="1"/>
            </p:cNvSpPr>
            <p:nvPr/>
          </p:nvSpPr>
          <p:spPr bwMode="auto">
            <a:xfrm>
              <a:off x="4775" y="3025"/>
              <a:ext cx="16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01" name="Rectangle 326"/>
            <p:cNvSpPr>
              <a:spLocks noChangeArrowheads="1"/>
            </p:cNvSpPr>
            <p:nvPr/>
          </p:nvSpPr>
          <p:spPr bwMode="auto">
            <a:xfrm>
              <a:off x="4775" y="3125"/>
              <a:ext cx="16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02" name="Rectangle 327"/>
            <p:cNvSpPr>
              <a:spLocks noChangeArrowheads="1"/>
            </p:cNvSpPr>
            <p:nvPr/>
          </p:nvSpPr>
          <p:spPr bwMode="auto">
            <a:xfrm>
              <a:off x="4945" y="3075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03" name="Rectangle 328"/>
            <p:cNvSpPr>
              <a:spLocks noChangeArrowheads="1"/>
            </p:cNvSpPr>
            <p:nvPr/>
          </p:nvSpPr>
          <p:spPr bwMode="auto">
            <a:xfrm>
              <a:off x="4923" y="3125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04" name="Rectangle 329"/>
            <p:cNvSpPr>
              <a:spLocks noChangeArrowheads="1"/>
            </p:cNvSpPr>
            <p:nvPr/>
          </p:nvSpPr>
          <p:spPr bwMode="auto">
            <a:xfrm>
              <a:off x="4775" y="3452"/>
              <a:ext cx="37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05" name="Rectangle 330"/>
            <p:cNvSpPr>
              <a:spLocks noChangeArrowheads="1"/>
            </p:cNvSpPr>
            <p:nvPr/>
          </p:nvSpPr>
          <p:spPr bwMode="auto">
            <a:xfrm>
              <a:off x="4775" y="3410"/>
              <a:ext cx="16" cy="33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06" name="Rectangle 331"/>
            <p:cNvSpPr>
              <a:spLocks noChangeArrowheads="1"/>
            </p:cNvSpPr>
            <p:nvPr/>
          </p:nvSpPr>
          <p:spPr bwMode="auto">
            <a:xfrm>
              <a:off x="4775" y="3502"/>
              <a:ext cx="16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07" name="Rectangle 332"/>
            <p:cNvSpPr>
              <a:spLocks noChangeArrowheads="1"/>
            </p:cNvSpPr>
            <p:nvPr/>
          </p:nvSpPr>
          <p:spPr bwMode="auto">
            <a:xfrm>
              <a:off x="4945" y="3452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08" name="Rectangle 333"/>
            <p:cNvSpPr>
              <a:spLocks noChangeArrowheads="1"/>
            </p:cNvSpPr>
            <p:nvPr/>
          </p:nvSpPr>
          <p:spPr bwMode="auto">
            <a:xfrm>
              <a:off x="4923" y="3502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09" name="Freeform 334"/>
            <p:cNvSpPr>
              <a:spLocks/>
            </p:cNvSpPr>
            <p:nvPr/>
          </p:nvSpPr>
          <p:spPr bwMode="auto">
            <a:xfrm>
              <a:off x="5024" y="3075"/>
              <a:ext cx="143" cy="92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10" name="Freeform 335"/>
            <p:cNvSpPr>
              <a:spLocks/>
            </p:cNvSpPr>
            <p:nvPr/>
          </p:nvSpPr>
          <p:spPr bwMode="auto">
            <a:xfrm>
              <a:off x="4791" y="2506"/>
              <a:ext cx="616" cy="151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11" name="Rectangle 336"/>
            <p:cNvSpPr>
              <a:spLocks noChangeArrowheads="1"/>
            </p:cNvSpPr>
            <p:nvPr/>
          </p:nvSpPr>
          <p:spPr bwMode="auto">
            <a:xfrm>
              <a:off x="5406" y="2598"/>
              <a:ext cx="27" cy="11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12" name="Rectangle 337"/>
            <p:cNvSpPr>
              <a:spLocks noChangeArrowheads="1"/>
            </p:cNvSpPr>
            <p:nvPr/>
          </p:nvSpPr>
          <p:spPr bwMode="auto">
            <a:xfrm>
              <a:off x="4759" y="2598"/>
              <a:ext cx="32" cy="11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13" name="Rectangle 338"/>
            <p:cNvSpPr>
              <a:spLocks noChangeArrowheads="1"/>
            </p:cNvSpPr>
            <p:nvPr/>
          </p:nvSpPr>
          <p:spPr bwMode="auto">
            <a:xfrm>
              <a:off x="5024" y="3167"/>
              <a:ext cx="143" cy="32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14" name="Rectangle 339"/>
            <p:cNvSpPr>
              <a:spLocks noChangeArrowheads="1"/>
            </p:cNvSpPr>
            <p:nvPr/>
          </p:nvSpPr>
          <p:spPr bwMode="auto">
            <a:xfrm>
              <a:off x="5024" y="3494"/>
              <a:ext cx="143" cy="1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15" name="Rectangle 340"/>
            <p:cNvSpPr>
              <a:spLocks noChangeArrowheads="1"/>
            </p:cNvSpPr>
            <p:nvPr/>
          </p:nvSpPr>
          <p:spPr bwMode="auto">
            <a:xfrm>
              <a:off x="5024" y="3561"/>
              <a:ext cx="143" cy="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16" name="Rectangle 341"/>
            <p:cNvSpPr>
              <a:spLocks noChangeArrowheads="1"/>
            </p:cNvSpPr>
            <p:nvPr/>
          </p:nvSpPr>
          <p:spPr bwMode="auto">
            <a:xfrm>
              <a:off x="5024" y="3611"/>
              <a:ext cx="143" cy="1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17" name="Rectangle 342"/>
            <p:cNvSpPr>
              <a:spLocks noChangeArrowheads="1"/>
            </p:cNvSpPr>
            <p:nvPr/>
          </p:nvSpPr>
          <p:spPr bwMode="auto">
            <a:xfrm>
              <a:off x="5099" y="3184"/>
              <a:ext cx="64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18" name="Rectangle 343"/>
            <p:cNvSpPr>
              <a:spLocks noChangeArrowheads="1"/>
            </p:cNvSpPr>
            <p:nvPr/>
          </p:nvSpPr>
          <p:spPr bwMode="auto">
            <a:xfrm>
              <a:off x="5099" y="3184"/>
              <a:ext cx="64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19" name="Rectangle 344"/>
            <p:cNvSpPr>
              <a:spLocks noChangeArrowheads="1"/>
            </p:cNvSpPr>
            <p:nvPr/>
          </p:nvSpPr>
          <p:spPr bwMode="auto">
            <a:xfrm>
              <a:off x="5030" y="3184"/>
              <a:ext cx="64" cy="31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20" name="Rectangle 345"/>
            <p:cNvSpPr>
              <a:spLocks noChangeArrowheads="1"/>
            </p:cNvSpPr>
            <p:nvPr/>
          </p:nvSpPr>
          <p:spPr bwMode="auto">
            <a:xfrm>
              <a:off x="5099" y="3368"/>
              <a:ext cx="64" cy="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21" name="Rectangle 346"/>
            <p:cNvSpPr>
              <a:spLocks noChangeArrowheads="1"/>
            </p:cNvSpPr>
            <p:nvPr/>
          </p:nvSpPr>
          <p:spPr bwMode="auto">
            <a:xfrm>
              <a:off x="5168" y="3418"/>
              <a:ext cx="32" cy="26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22" name="Rectangle 347"/>
            <p:cNvSpPr>
              <a:spLocks noChangeArrowheads="1"/>
            </p:cNvSpPr>
            <p:nvPr/>
          </p:nvSpPr>
          <p:spPr bwMode="auto">
            <a:xfrm>
              <a:off x="4992" y="3418"/>
              <a:ext cx="32" cy="26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23" name="Rectangle 348"/>
            <p:cNvSpPr>
              <a:spLocks noChangeArrowheads="1"/>
            </p:cNvSpPr>
            <p:nvPr/>
          </p:nvSpPr>
          <p:spPr bwMode="auto">
            <a:xfrm>
              <a:off x="5024" y="3511"/>
              <a:ext cx="143" cy="50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24" name="Rectangle 349"/>
            <p:cNvSpPr>
              <a:spLocks noChangeArrowheads="1"/>
            </p:cNvSpPr>
            <p:nvPr/>
          </p:nvSpPr>
          <p:spPr bwMode="auto">
            <a:xfrm>
              <a:off x="5024" y="3569"/>
              <a:ext cx="143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25" name="Rectangle 350"/>
            <p:cNvSpPr>
              <a:spLocks noChangeArrowheads="1"/>
            </p:cNvSpPr>
            <p:nvPr/>
          </p:nvSpPr>
          <p:spPr bwMode="auto">
            <a:xfrm>
              <a:off x="5024" y="3628"/>
              <a:ext cx="143" cy="50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26" name="Rectangle 351"/>
            <p:cNvSpPr>
              <a:spLocks noChangeArrowheads="1"/>
            </p:cNvSpPr>
            <p:nvPr/>
          </p:nvSpPr>
          <p:spPr bwMode="auto">
            <a:xfrm>
              <a:off x="5099" y="3368"/>
              <a:ext cx="64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27" name="Rectangle 352"/>
            <p:cNvSpPr>
              <a:spLocks noChangeArrowheads="1"/>
            </p:cNvSpPr>
            <p:nvPr/>
          </p:nvSpPr>
          <p:spPr bwMode="auto">
            <a:xfrm>
              <a:off x="5030" y="3368"/>
              <a:ext cx="64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28" name="Rectangle 353"/>
            <p:cNvSpPr>
              <a:spLocks noChangeArrowheads="1"/>
            </p:cNvSpPr>
            <p:nvPr/>
          </p:nvSpPr>
          <p:spPr bwMode="auto">
            <a:xfrm>
              <a:off x="5099" y="3310"/>
              <a:ext cx="16" cy="5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29" name="Rectangle 354"/>
            <p:cNvSpPr>
              <a:spLocks noChangeArrowheads="1"/>
            </p:cNvSpPr>
            <p:nvPr/>
          </p:nvSpPr>
          <p:spPr bwMode="auto">
            <a:xfrm>
              <a:off x="5083" y="3310"/>
              <a:ext cx="11" cy="5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30" name="Rectangle 355"/>
            <p:cNvSpPr>
              <a:spLocks noChangeArrowheads="1"/>
            </p:cNvSpPr>
            <p:nvPr/>
          </p:nvSpPr>
          <p:spPr bwMode="auto">
            <a:xfrm>
              <a:off x="5099" y="3393"/>
              <a:ext cx="64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31" name="Rectangle 356"/>
            <p:cNvSpPr>
              <a:spLocks noChangeArrowheads="1"/>
            </p:cNvSpPr>
            <p:nvPr/>
          </p:nvSpPr>
          <p:spPr bwMode="auto">
            <a:xfrm>
              <a:off x="5030" y="3393"/>
              <a:ext cx="64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32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2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33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2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34" name="Rectangle 359"/>
            <p:cNvSpPr>
              <a:spLocks noChangeArrowheads="1"/>
            </p:cNvSpPr>
            <p:nvPr/>
          </p:nvSpPr>
          <p:spPr bwMode="auto">
            <a:xfrm>
              <a:off x="5332" y="2749"/>
              <a:ext cx="53" cy="26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35" name="Rectangle 360"/>
            <p:cNvSpPr>
              <a:spLocks noChangeArrowheads="1"/>
            </p:cNvSpPr>
            <p:nvPr/>
          </p:nvSpPr>
          <p:spPr bwMode="auto">
            <a:xfrm>
              <a:off x="5226" y="3167"/>
              <a:ext cx="53" cy="26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36" name="Rectangle 361"/>
            <p:cNvSpPr>
              <a:spLocks noChangeArrowheads="1"/>
            </p:cNvSpPr>
            <p:nvPr/>
          </p:nvSpPr>
          <p:spPr bwMode="auto">
            <a:xfrm>
              <a:off x="4913" y="2749"/>
              <a:ext cx="53" cy="26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37" name="Rectangle 362"/>
            <p:cNvSpPr>
              <a:spLocks noChangeArrowheads="1"/>
            </p:cNvSpPr>
            <p:nvPr/>
          </p:nvSpPr>
          <p:spPr bwMode="auto">
            <a:xfrm>
              <a:off x="5120" y="2749"/>
              <a:ext cx="58" cy="26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38" name="Rectangle 363"/>
            <p:cNvSpPr>
              <a:spLocks noChangeArrowheads="1"/>
            </p:cNvSpPr>
            <p:nvPr/>
          </p:nvSpPr>
          <p:spPr bwMode="auto">
            <a:xfrm>
              <a:off x="5226" y="2749"/>
              <a:ext cx="53" cy="26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39" name="Rectangle 364"/>
            <p:cNvSpPr>
              <a:spLocks noChangeArrowheads="1"/>
            </p:cNvSpPr>
            <p:nvPr/>
          </p:nvSpPr>
          <p:spPr bwMode="auto">
            <a:xfrm>
              <a:off x="5332" y="3167"/>
              <a:ext cx="53" cy="26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40" name="Rectangle 365"/>
            <p:cNvSpPr>
              <a:spLocks noChangeArrowheads="1"/>
            </p:cNvSpPr>
            <p:nvPr/>
          </p:nvSpPr>
          <p:spPr bwMode="auto">
            <a:xfrm>
              <a:off x="5019" y="2749"/>
              <a:ext cx="53" cy="26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41" name="Rectangle 366"/>
            <p:cNvSpPr>
              <a:spLocks noChangeArrowheads="1"/>
            </p:cNvSpPr>
            <p:nvPr/>
          </p:nvSpPr>
          <p:spPr bwMode="auto">
            <a:xfrm>
              <a:off x="4807" y="2749"/>
              <a:ext cx="53" cy="26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42" name="Rectangle 367"/>
            <p:cNvSpPr>
              <a:spLocks noChangeArrowheads="1"/>
            </p:cNvSpPr>
            <p:nvPr/>
          </p:nvSpPr>
          <p:spPr bwMode="auto">
            <a:xfrm>
              <a:off x="4913" y="3167"/>
              <a:ext cx="53" cy="26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43" name="Rectangle 368"/>
            <p:cNvSpPr>
              <a:spLocks noChangeArrowheads="1"/>
            </p:cNvSpPr>
            <p:nvPr/>
          </p:nvSpPr>
          <p:spPr bwMode="auto">
            <a:xfrm>
              <a:off x="4807" y="3167"/>
              <a:ext cx="53" cy="268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44" name="Freeform 369"/>
            <p:cNvSpPr>
              <a:spLocks/>
            </p:cNvSpPr>
            <p:nvPr/>
          </p:nvSpPr>
          <p:spPr bwMode="auto">
            <a:xfrm>
              <a:off x="5115" y="2724"/>
              <a:ext cx="69" cy="318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45" name="Freeform 370"/>
            <p:cNvSpPr>
              <a:spLocks/>
            </p:cNvSpPr>
            <p:nvPr/>
          </p:nvSpPr>
          <p:spPr bwMode="auto">
            <a:xfrm>
              <a:off x="5178" y="2724"/>
              <a:ext cx="5" cy="318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46" name="Freeform 371"/>
            <p:cNvSpPr>
              <a:spLocks/>
            </p:cNvSpPr>
            <p:nvPr/>
          </p:nvSpPr>
          <p:spPr bwMode="auto">
            <a:xfrm>
              <a:off x="5215" y="2724"/>
              <a:ext cx="74" cy="318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47" name="Freeform 372"/>
            <p:cNvSpPr>
              <a:spLocks/>
            </p:cNvSpPr>
            <p:nvPr/>
          </p:nvSpPr>
          <p:spPr bwMode="auto">
            <a:xfrm>
              <a:off x="5279" y="2724"/>
              <a:ext cx="11" cy="318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48" name="Freeform 373"/>
            <p:cNvSpPr>
              <a:spLocks/>
            </p:cNvSpPr>
            <p:nvPr/>
          </p:nvSpPr>
          <p:spPr bwMode="auto">
            <a:xfrm>
              <a:off x="5322" y="2724"/>
              <a:ext cx="74" cy="318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49" name="Freeform 374"/>
            <p:cNvSpPr>
              <a:spLocks/>
            </p:cNvSpPr>
            <p:nvPr/>
          </p:nvSpPr>
          <p:spPr bwMode="auto">
            <a:xfrm>
              <a:off x="5385" y="2724"/>
              <a:ext cx="11" cy="318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50" name="Freeform 375"/>
            <p:cNvSpPr>
              <a:spLocks/>
            </p:cNvSpPr>
            <p:nvPr/>
          </p:nvSpPr>
          <p:spPr bwMode="auto">
            <a:xfrm>
              <a:off x="5215" y="3142"/>
              <a:ext cx="74" cy="318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51" name="Freeform 376"/>
            <p:cNvSpPr>
              <a:spLocks/>
            </p:cNvSpPr>
            <p:nvPr/>
          </p:nvSpPr>
          <p:spPr bwMode="auto">
            <a:xfrm>
              <a:off x="5279" y="3142"/>
              <a:ext cx="11" cy="318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52" name="Freeform 377"/>
            <p:cNvSpPr>
              <a:spLocks/>
            </p:cNvSpPr>
            <p:nvPr/>
          </p:nvSpPr>
          <p:spPr bwMode="auto">
            <a:xfrm>
              <a:off x="5322" y="3142"/>
              <a:ext cx="74" cy="318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53" name="Freeform 378"/>
            <p:cNvSpPr>
              <a:spLocks/>
            </p:cNvSpPr>
            <p:nvPr/>
          </p:nvSpPr>
          <p:spPr bwMode="auto">
            <a:xfrm>
              <a:off x="5385" y="3142"/>
              <a:ext cx="11" cy="318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54" name="Freeform 379"/>
            <p:cNvSpPr>
              <a:spLocks/>
            </p:cNvSpPr>
            <p:nvPr/>
          </p:nvSpPr>
          <p:spPr bwMode="auto">
            <a:xfrm>
              <a:off x="5008" y="2724"/>
              <a:ext cx="74" cy="318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55" name="Freeform 380"/>
            <p:cNvSpPr>
              <a:spLocks/>
            </p:cNvSpPr>
            <p:nvPr/>
          </p:nvSpPr>
          <p:spPr bwMode="auto">
            <a:xfrm>
              <a:off x="5008" y="2724"/>
              <a:ext cx="11" cy="318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56" name="Freeform 381"/>
            <p:cNvSpPr>
              <a:spLocks/>
            </p:cNvSpPr>
            <p:nvPr/>
          </p:nvSpPr>
          <p:spPr bwMode="auto">
            <a:xfrm>
              <a:off x="4902" y="2724"/>
              <a:ext cx="74" cy="318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57" name="Freeform 382"/>
            <p:cNvSpPr>
              <a:spLocks/>
            </p:cNvSpPr>
            <p:nvPr/>
          </p:nvSpPr>
          <p:spPr bwMode="auto">
            <a:xfrm>
              <a:off x="4902" y="2724"/>
              <a:ext cx="11" cy="318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58" name="Freeform 383"/>
            <p:cNvSpPr>
              <a:spLocks/>
            </p:cNvSpPr>
            <p:nvPr/>
          </p:nvSpPr>
          <p:spPr bwMode="auto">
            <a:xfrm>
              <a:off x="4801" y="2724"/>
              <a:ext cx="69" cy="318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59" name="Freeform 384"/>
            <p:cNvSpPr>
              <a:spLocks/>
            </p:cNvSpPr>
            <p:nvPr/>
          </p:nvSpPr>
          <p:spPr bwMode="auto">
            <a:xfrm>
              <a:off x="4801" y="2724"/>
              <a:ext cx="5" cy="318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60" name="Freeform 385"/>
            <p:cNvSpPr>
              <a:spLocks/>
            </p:cNvSpPr>
            <p:nvPr/>
          </p:nvSpPr>
          <p:spPr bwMode="auto">
            <a:xfrm>
              <a:off x="4902" y="3142"/>
              <a:ext cx="74" cy="318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61" name="Freeform 386"/>
            <p:cNvSpPr>
              <a:spLocks/>
            </p:cNvSpPr>
            <p:nvPr/>
          </p:nvSpPr>
          <p:spPr bwMode="auto">
            <a:xfrm>
              <a:off x="4902" y="3142"/>
              <a:ext cx="11" cy="318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62" name="Freeform 387"/>
            <p:cNvSpPr>
              <a:spLocks/>
            </p:cNvSpPr>
            <p:nvPr/>
          </p:nvSpPr>
          <p:spPr bwMode="auto">
            <a:xfrm>
              <a:off x="4801" y="3142"/>
              <a:ext cx="69" cy="318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63" name="Freeform 388"/>
            <p:cNvSpPr>
              <a:spLocks/>
            </p:cNvSpPr>
            <p:nvPr/>
          </p:nvSpPr>
          <p:spPr bwMode="auto">
            <a:xfrm>
              <a:off x="4801" y="3142"/>
              <a:ext cx="5" cy="318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64" name="Rectangle 389"/>
            <p:cNvSpPr>
              <a:spLocks noChangeArrowheads="1"/>
            </p:cNvSpPr>
            <p:nvPr/>
          </p:nvSpPr>
          <p:spPr bwMode="auto">
            <a:xfrm>
              <a:off x="5115" y="2899"/>
              <a:ext cx="69" cy="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65" name="Rectangle 390"/>
            <p:cNvSpPr>
              <a:spLocks noChangeArrowheads="1"/>
            </p:cNvSpPr>
            <p:nvPr/>
          </p:nvSpPr>
          <p:spPr bwMode="auto">
            <a:xfrm>
              <a:off x="5215" y="2899"/>
              <a:ext cx="74" cy="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66" name="Rectangle 391"/>
            <p:cNvSpPr>
              <a:spLocks noChangeArrowheads="1"/>
            </p:cNvSpPr>
            <p:nvPr/>
          </p:nvSpPr>
          <p:spPr bwMode="auto">
            <a:xfrm>
              <a:off x="5322" y="2899"/>
              <a:ext cx="74" cy="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67" name="Rectangle 392"/>
            <p:cNvSpPr>
              <a:spLocks noChangeArrowheads="1"/>
            </p:cNvSpPr>
            <p:nvPr/>
          </p:nvSpPr>
          <p:spPr bwMode="auto">
            <a:xfrm>
              <a:off x="5008" y="2899"/>
              <a:ext cx="74" cy="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68" name="Rectangle 393"/>
            <p:cNvSpPr>
              <a:spLocks noChangeArrowheads="1"/>
            </p:cNvSpPr>
            <p:nvPr/>
          </p:nvSpPr>
          <p:spPr bwMode="auto">
            <a:xfrm>
              <a:off x="4902" y="2899"/>
              <a:ext cx="74" cy="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69" name="Rectangle 394"/>
            <p:cNvSpPr>
              <a:spLocks noChangeArrowheads="1"/>
            </p:cNvSpPr>
            <p:nvPr/>
          </p:nvSpPr>
          <p:spPr bwMode="auto">
            <a:xfrm>
              <a:off x="4801" y="2899"/>
              <a:ext cx="69" cy="8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370" name="Freeform 395"/>
            <p:cNvSpPr>
              <a:spLocks/>
            </p:cNvSpPr>
            <p:nvPr/>
          </p:nvSpPr>
          <p:spPr bwMode="auto">
            <a:xfrm>
              <a:off x="4987" y="2732"/>
              <a:ext cx="11" cy="42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</p:grpSp>
      <p:grpSp>
        <p:nvGrpSpPr>
          <p:cNvPr id="8197" name="Группа 629"/>
          <p:cNvGrpSpPr>
            <a:grpSpLocks/>
          </p:cNvGrpSpPr>
          <p:nvPr/>
        </p:nvGrpSpPr>
        <p:grpSpPr bwMode="auto">
          <a:xfrm>
            <a:off x="3827463" y="3421063"/>
            <a:ext cx="249237" cy="269875"/>
            <a:chOff x="142483" y="3760971"/>
            <a:chExt cx="346075" cy="386605"/>
          </a:xfrm>
        </p:grpSpPr>
        <p:sp>
          <p:nvSpPr>
            <p:cNvPr id="742" name="Line 281"/>
            <p:cNvSpPr>
              <a:spLocks noChangeShapeType="1"/>
            </p:cNvSpPr>
            <p:nvPr/>
          </p:nvSpPr>
          <p:spPr bwMode="auto">
            <a:xfrm>
              <a:off x="204204" y="3847389"/>
              <a:ext cx="0" cy="3001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958638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defRPr/>
              </a:pPr>
              <a:endParaRPr lang="ru-RU" sz="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/>
                <a:cs typeface="+mn-cs"/>
              </a:endParaRPr>
            </a:p>
          </p:txBody>
        </p:sp>
        <p:sp>
          <p:nvSpPr>
            <p:cNvPr id="743" name="Freeform 285"/>
            <p:cNvSpPr>
              <a:spLocks/>
            </p:cNvSpPr>
            <p:nvPr/>
          </p:nvSpPr>
          <p:spPr bwMode="auto">
            <a:xfrm>
              <a:off x="197590" y="3795082"/>
              <a:ext cx="271130" cy="227415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defTabSz="95863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600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 Light"/>
                <a:cs typeface="+mn-cs"/>
              </a:endParaRPr>
            </a:p>
          </p:txBody>
        </p:sp>
        <p:sp>
          <p:nvSpPr>
            <p:cNvPr id="744" name="Text Box 286"/>
            <p:cNvSpPr txBox="1">
              <a:spLocks noChangeArrowheads="1"/>
            </p:cNvSpPr>
            <p:nvPr/>
          </p:nvSpPr>
          <p:spPr bwMode="auto">
            <a:xfrm>
              <a:off x="142483" y="3760971"/>
              <a:ext cx="346075" cy="23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3933" tIns="56967" rIns="113933" bIns="56967">
              <a:spAutoFit/>
            </a:bodyPr>
            <a:lstStyle/>
            <a:p>
              <a:pPr algn="ctr" defTabSz="77057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 Light"/>
                <a:cs typeface="+mn-cs"/>
              </a:endParaRPr>
            </a:p>
          </p:txBody>
        </p:sp>
      </p:grpSp>
      <p:grpSp>
        <p:nvGrpSpPr>
          <p:cNvPr id="8198" name="Group 316"/>
          <p:cNvGrpSpPr>
            <a:grpSpLocks/>
          </p:cNvGrpSpPr>
          <p:nvPr/>
        </p:nvGrpSpPr>
        <p:grpSpPr bwMode="auto">
          <a:xfrm>
            <a:off x="3830638" y="4078288"/>
            <a:ext cx="211137" cy="220662"/>
            <a:chOff x="4727" y="2506"/>
            <a:chExt cx="706" cy="1172"/>
          </a:xfrm>
        </p:grpSpPr>
        <p:sp>
          <p:nvSpPr>
            <p:cNvPr id="1459" name="Freeform 317"/>
            <p:cNvSpPr>
              <a:spLocks/>
            </p:cNvSpPr>
            <p:nvPr/>
          </p:nvSpPr>
          <p:spPr bwMode="auto">
            <a:xfrm>
              <a:off x="4727" y="3560"/>
              <a:ext cx="48" cy="118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60" name="Freeform 318"/>
            <p:cNvSpPr>
              <a:spLocks/>
            </p:cNvSpPr>
            <p:nvPr/>
          </p:nvSpPr>
          <p:spPr bwMode="auto">
            <a:xfrm>
              <a:off x="4775" y="2565"/>
              <a:ext cx="648" cy="1113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61" name="Rectangle 319"/>
            <p:cNvSpPr>
              <a:spLocks noChangeArrowheads="1"/>
            </p:cNvSpPr>
            <p:nvPr/>
          </p:nvSpPr>
          <p:spPr bwMode="auto">
            <a:xfrm>
              <a:off x="5189" y="3088"/>
              <a:ext cx="42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62" name="Rectangle 320"/>
            <p:cNvSpPr>
              <a:spLocks noChangeArrowheads="1"/>
            </p:cNvSpPr>
            <p:nvPr/>
          </p:nvSpPr>
          <p:spPr bwMode="auto">
            <a:xfrm>
              <a:off x="5168" y="3130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63" name="Rectangle 321"/>
            <p:cNvSpPr>
              <a:spLocks noChangeArrowheads="1"/>
            </p:cNvSpPr>
            <p:nvPr/>
          </p:nvSpPr>
          <p:spPr bwMode="auto">
            <a:xfrm>
              <a:off x="5306" y="3037"/>
              <a:ext cx="42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64" name="Rectangle 322"/>
            <p:cNvSpPr>
              <a:spLocks noChangeArrowheads="1"/>
            </p:cNvSpPr>
            <p:nvPr/>
          </p:nvSpPr>
          <p:spPr bwMode="auto">
            <a:xfrm>
              <a:off x="5284" y="3088"/>
              <a:ext cx="42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65" name="Rectangle 323"/>
            <p:cNvSpPr>
              <a:spLocks noChangeArrowheads="1"/>
            </p:cNvSpPr>
            <p:nvPr/>
          </p:nvSpPr>
          <p:spPr bwMode="auto">
            <a:xfrm>
              <a:off x="5284" y="2987"/>
              <a:ext cx="42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66" name="Rectangle 324"/>
            <p:cNvSpPr>
              <a:spLocks noChangeArrowheads="1"/>
            </p:cNvSpPr>
            <p:nvPr/>
          </p:nvSpPr>
          <p:spPr bwMode="auto">
            <a:xfrm>
              <a:off x="4775" y="3079"/>
              <a:ext cx="37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67" name="Rectangle 325"/>
            <p:cNvSpPr>
              <a:spLocks noChangeArrowheads="1"/>
            </p:cNvSpPr>
            <p:nvPr/>
          </p:nvSpPr>
          <p:spPr bwMode="auto">
            <a:xfrm>
              <a:off x="4775" y="3020"/>
              <a:ext cx="16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68" name="Rectangle 326"/>
            <p:cNvSpPr>
              <a:spLocks noChangeArrowheads="1"/>
            </p:cNvSpPr>
            <p:nvPr/>
          </p:nvSpPr>
          <p:spPr bwMode="auto">
            <a:xfrm>
              <a:off x="4775" y="3122"/>
              <a:ext cx="16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69" name="Rectangle 327"/>
            <p:cNvSpPr>
              <a:spLocks noChangeArrowheads="1"/>
            </p:cNvSpPr>
            <p:nvPr/>
          </p:nvSpPr>
          <p:spPr bwMode="auto">
            <a:xfrm>
              <a:off x="4945" y="3079"/>
              <a:ext cx="42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70" name="Rectangle 328"/>
            <p:cNvSpPr>
              <a:spLocks noChangeArrowheads="1"/>
            </p:cNvSpPr>
            <p:nvPr/>
          </p:nvSpPr>
          <p:spPr bwMode="auto">
            <a:xfrm>
              <a:off x="4923" y="3122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71" name="Rectangle 329"/>
            <p:cNvSpPr>
              <a:spLocks noChangeArrowheads="1"/>
            </p:cNvSpPr>
            <p:nvPr/>
          </p:nvSpPr>
          <p:spPr bwMode="auto">
            <a:xfrm>
              <a:off x="4775" y="3450"/>
              <a:ext cx="37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72" name="Rectangle 330"/>
            <p:cNvSpPr>
              <a:spLocks noChangeArrowheads="1"/>
            </p:cNvSpPr>
            <p:nvPr/>
          </p:nvSpPr>
          <p:spPr bwMode="auto">
            <a:xfrm>
              <a:off x="4775" y="3408"/>
              <a:ext cx="16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73" name="Rectangle 331"/>
            <p:cNvSpPr>
              <a:spLocks noChangeArrowheads="1"/>
            </p:cNvSpPr>
            <p:nvPr/>
          </p:nvSpPr>
          <p:spPr bwMode="auto">
            <a:xfrm>
              <a:off x="4775" y="3501"/>
              <a:ext cx="16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74" name="Rectangle 332"/>
            <p:cNvSpPr>
              <a:spLocks noChangeArrowheads="1"/>
            </p:cNvSpPr>
            <p:nvPr/>
          </p:nvSpPr>
          <p:spPr bwMode="auto">
            <a:xfrm>
              <a:off x="4945" y="3450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75" name="Rectangle 333"/>
            <p:cNvSpPr>
              <a:spLocks noChangeArrowheads="1"/>
            </p:cNvSpPr>
            <p:nvPr/>
          </p:nvSpPr>
          <p:spPr bwMode="auto">
            <a:xfrm>
              <a:off x="4923" y="3501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76" name="Freeform 334"/>
            <p:cNvSpPr>
              <a:spLocks/>
            </p:cNvSpPr>
            <p:nvPr/>
          </p:nvSpPr>
          <p:spPr bwMode="auto">
            <a:xfrm>
              <a:off x="5024" y="3079"/>
              <a:ext cx="143" cy="84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77" name="Freeform 335"/>
            <p:cNvSpPr>
              <a:spLocks/>
            </p:cNvSpPr>
            <p:nvPr/>
          </p:nvSpPr>
          <p:spPr bwMode="auto">
            <a:xfrm>
              <a:off x="4791" y="2506"/>
              <a:ext cx="616" cy="143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78" name="Rectangle 336"/>
            <p:cNvSpPr>
              <a:spLocks noChangeArrowheads="1"/>
            </p:cNvSpPr>
            <p:nvPr/>
          </p:nvSpPr>
          <p:spPr bwMode="auto">
            <a:xfrm>
              <a:off x="5406" y="2599"/>
              <a:ext cx="27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79" name="Rectangle 337"/>
            <p:cNvSpPr>
              <a:spLocks noChangeArrowheads="1"/>
            </p:cNvSpPr>
            <p:nvPr/>
          </p:nvSpPr>
          <p:spPr bwMode="auto">
            <a:xfrm>
              <a:off x="4759" y="2599"/>
              <a:ext cx="32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80" name="Rectangle 338"/>
            <p:cNvSpPr>
              <a:spLocks noChangeArrowheads="1"/>
            </p:cNvSpPr>
            <p:nvPr/>
          </p:nvSpPr>
          <p:spPr bwMode="auto">
            <a:xfrm>
              <a:off x="5024" y="3164"/>
              <a:ext cx="143" cy="32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81" name="Rectangle 339"/>
            <p:cNvSpPr>
              <a:spLocks noChangeArrowheads="1"/>
            </p:cNvSpPr>
            <p:nvPr/>
          </p:nvSpPr>
          <p:spPr bwMode="auto">
            <a:xfrm>
              <a:off x="5024" y="3493"/>
              <a:ext cx="143" cy="1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82" name="Rectangle 340"/>
            <p:cNvSpPr>
              <a:spLocks noChangeArrowheads="1"/>
            </p:cNvSpPr>
            <p:nvPr/>
          </p:nvSpPr>
          <p:spPr bwMode="auto">
            <a:xfrm>
              <a:off x="5024" y="3560"/>
              <a:ext cx="143" cy="1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83" name="Rectangle 341"/>
            <p:cNvSpPr>
              <a:spLocks noChangeArrowheads="1"/>
            </p:cNvSpPr>
            <p:nvPr/>
          </p:nvSpPr>
          <p:spPr bwMode="auto">
            <a:xfrm>
              <a:off x="5024" y="3619"/>
              <a:ext cx="143" cy="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84" name="Rectangle 342"/>
            <p:cNvSpPr>
              <a:spLocks noChangeArrowheads="1"/>
            </p:cNvSpPr>
            <p:nvPr/>
          </p:nvSpPr>
          <p:spPr bwMode="auto">
            <a:xfrm>
              <a:off x="5099" y="3189"/>
              <a:ext cx="64" cy="30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85" name="Rectangle 343"/>
            <p:cNvSpPr>
              <a:spLocks noChangeArrowheads="1"/>
            </p:cNvSpPr>
            <p:nvPr/>
          </p:nvSpPr>
          <p:spPr bwMode="auto">
            <a:xfrm>
              <a:off x="5099" y="3189"/>
              <a:ext cx="64" cy="30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86" name="Rectangle 344"/>
            <p:cNvSpPr>
              <a:spLocks noChangeArrowheads="1"/>
            </p:cNvSpPr>
            <p:nvPr/>
          </p:nvSpPr>
          <p:spPr bwMode="auto">
            <a:xfrm>
              <a:off x="5030" y="3189"/>
              <a:ext cx="64" cy="30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87" name="Rectangle 345"/>
            <p:cNvSpPr>
              <a:spLocks noChangeArrowheads="1"/>
            </p:cNvSpPr>
            <p:nvPr/>
          </p:nvSpPr>
          <p:spPr bwMode="auto">
            <a:xfrm>
              <a:off x="5099" y="3366"/>
              <a:ext cx="64" cy="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88" name="Rectangle 346"/>
            <p:cNvSpPr>
              <a:spLocks noChangeArrowheads="1"/>
            </p:cNvSpPr>
            <p:nvPr/>
          </p:nvSpPr>
          <p:spPr bwMode="auto">
            <a:xfrm>
              <a:off x="5168" y="3425"/>
              <a:ext cx="32" cy="253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89" name="Rectangle 347"/>
            <p:cNvSpPr>
              <a:spLocks noChangeArrowheads="1"/>
            </p:cNvSpPr>
            <p:nvPr/>
          </p:nvSpPr>
          <p:spPr bwMode="auto">
            <a:xfrm>
              <a:off x="4992" y="3425"/>
              <a:ext cx="32" cy="253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90" name="Rectangle 348"/>
            <p:cNvSpPr>
              <a:spLocks noChangeArrowheads="1"/>
            </p:cNvSpPr>
            <p:nvPr/>
          </p:nvSpPr>
          <p:spPr bwMode="auto">
            <a:xfrm>
              <a:off x="5024" y="3509"/>
              <a:ext cx="143" cy="51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91" name="Rectangle 349"/>
            <p:cNvSpPr>
              <a:spLocks noChangeArrowheads="1"/>
            </p:cNvSpPr>
            <p:nvPr/>
          </p:nvSpPr>
          <p:spPr bwMode="auto">
            <a:xfrm>
              <a:off x="5024" y="3577"/>
              <a:ext cx="143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92" name="Rectangle 350"/>
            <p:cNvSpPr>
              <a:spLocks noChangeArrowheads="1"/>
            </p:cNvSpPr>
            <p:nvPr/>
          </p:nvSpPr>
          <p:spPr bwMode="auto">
            <a:xfrm>
              <a:off x="5024" y="3627"/>
              <a:ext cx="143" cy="51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93" name="Rectangle 351"/>
            <p:cNvSpPr>
              <a:spLocks noChangeArrowheads="1"/>
            </p:cNvSpPr>
            <p:nvPr/>
          </p:nvSpPr>
          <p:spPr bwMode="auto">
            <a:xfrm>
              <a:off x="5099" y="3366"/>
              <a:ext cx="64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94" name="Rectangle 352"/>
            <p:cNvSpPr>
              <a:spLocks noChangeArrowheads="1"/>
            </p:cNvSpPr>
            <p:nvPr/>
          </p:nvSpPr>
          <p:spPr bwMode="auto">
            <a:xfrm>
              <a:off x="5030" y="3366"/>
              <a:ext cx="64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95" name="Rectangle 353"/>
            <p:cNvSpPr>
              <a:spLocks noChangeArrowheads="1"/>
            </p:cNvSpPr>
            <p:nvPr/>
          </p:nvSpPr>
          <p:spPr bwMode="auto">
            <a:xfrm>
              <a:off x="5099" y="3315"/>
              <a:ext cx="16" cy="5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96" name="Rectangle 354"/>
            <p:cNvSpPr>
              <a:spLocks noChangeArrowheads="1"/>
            </p:cNvSpPr>
            <p:nvPr/>
          </p:nvSpPr>
          <p:spPr bwMode="auto">
            <a:xfrm>
              <a:off x="5083" y="3315"/>
              <a:ext cx="11" cy="5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97" name="Rectangle 355"/>
            <p:cNvSpPr>
              <a:spLocks noChangeArrowheads="1"/>
            </p:cNvSpPr>
            <p:nvPr/>
          </p:nvSpPr>
          <p:spPr bwMode="auto">
            <a:xfrm>
              <a:off x="5099" y="3391"/>
              <a:ext cx="64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98" name="Rectangle 356"/>
            <p:cNvSpPr>
              <a:spLocks noChangeArrowheads="1"/>
            </p:cNvSpPr>
            <p:nvPr/>
          </p:nvSpPr>
          <p:spPr bwMode="auto">
            <a:xfrm>
              <a:off x="5030" y="3391"/>
              <a:ext cx="64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499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2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00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2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01" name="Rectangle 359"/>
            <p:cNvSpPr>
              <a:spLocks noChangeArrowheads="1"/>
            </p:cNvSpPr>
            <p:nvPr/>
          </p:nvSpPr>
          <p:spPr bwMode="auto">
            <a:xfrm>
              <a:off x="5332" y="2751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02" name="Rectangle 360"/>
            <p:cNvSpPr>
              <a:spLocks noChangeArrowheads="1"/>
            </p:cNvSpPr>
            <p:nvPr/>
          </p:nvSpPr>
          <p:spPr bwMode="auto">
            <a:xfrm>
              <a:off x="5226" y="3164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03" name="Rectangle 361"/>
            <p:cNvSpPr>
              <a:spLocks noChangeArrowheads="1"/>
            </p:cNvSpPr>
            <p:nvPr/>
          </p:nvSpPr>
          <p:spPr bwMode="auto">
            <a:xfrm>
              <a:off x="4913" y="2751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04" name="Rectangle 362"/>
            <p:cNvSpPr>
              <a:spLocks noChangeArrowheads="1"/>
            </p:cNvSpPr>
            <p:nvPr/>
          </p:nvSpPr>
          <p:spPr bwMode="auto">
            <a:xfrm>
              <a:off x="5120" y="2751"/>
              <a:ext cx="58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05" name="Rectangle 363"/>
            <p:cNvSpPr>
              <a:spLocks noChangeArrowheads="1"/>
            </p:cNvSpPr>
            <p:nvPr/>
          </p:nvSpPr>
          <p:spPr bwMode="auto">
            <a:xfrm>
              <a:off x="5226" y="2751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06" name="Rectangle 364"/>
            <p:cNvSpPr>
              <a:spLocks noChangeArrowheads="1"/>
            </p:cNvSpPr>
            <p:nvPr/>
          </p:nvSpPr>
          <p:spPr bwMode="auto">
            <a:xfrm>
              <a:off x="5332" y="3164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07" name="Rectangle 365"/>
            <p:cNvSpPr>
              <a:spLocks noChangeArrowheads="1"/>
            </p:cNvSpPr>
            <p:nvPr/>
          </p:nvSpPr>
          <p:spPr bwMode="auto">
            <a:xfrm>
              <a:off x="5019" y="2751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08" name="Rectangle 366"/>
            <p:cNvSpPr>
              <a:spLocks noChangeArrowheads="1"/>
            </p:cNvSpPr>
            <p:nvPr/>
          </p:nvSpPr>
          <p:spPr bwMode="auto">
            <a:xfrm>
              <a:off x="4807" y="2751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09" name="Rectangle 367"/>
            <p:cNvSpPr>
              <a:spLocks noChangeArrowheads="1"/>
            </p:cNvSpPr>
            <p:nvPr/>
          </p:nvSpPr>
          <p:spPr bwMode="auto">
            <a:xfrm>
              <a:off x="4913" y="3164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10" name="Rectangle 368"/>
            <p:cNvSpPr>
              <a:spLocks noChangeArrowheads="1"/>
            </p:cNvSpPr>
            <p:nvPr/>
          </p:nvSpPr>
          <p:spPr bwMode="auto">
            <a:xfrm>
              <a:off x="4807" y="3164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11" name="Freeform 369"/>
            <p:cNvSpPr>
              <a:spLocks/>
            </p:cNvSpPr>
            <p:nvPr/>
          </p:nvSpPr>
          <p:spPr bwMode="auto">
            <a:xfrm>
              <a:off x="5115" y="2717"/>
              <a:ext cx="69" cy="32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12" name="Freeform 370"/>
            <p:cNvSpPr>
              <a:spLocks/>
            </p:cNvSpPr>
            <p:nvPr/>
          </p:nvSpPr>
          <p:spPr bwMode="auto">
            <a:xfrm>
              <a:off x="5178" y="2717"/>
              <a:ext cx="5" cy="32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13" name="Freeform 371"/>
            <p:cNvSpPr>
              <a:spLocks/>
            </p:cNvSpPr>
            <p:nvPr/>
          </p:nvSpPr>
          <p:spPr bwMode="auto">
            <a:xfrm>
              <a:off x="5215" y="2717"/>
              <a:ext cx="74" cy="329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14" name="Freeform 372"/>
            <p:cNvSpPr>
              <a:spLocks/>
            </p:cNvSpPr>
            <p:nvPr/>
          </p:nvSpPr>
          <p:spPr bwMode="auto">
            <a:xfrm>
              <a:off x="5279" y="2717"/>
              <a:ext cx="11" cy="32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15" name="Freeform 373"/>
            <p:cNvSpPr>
              <a:spLocks/>
            </p:cNvSpPr>
            <p:nvPr/>
          </p:nvSpPr>
          <p:spPr bwMode="auto">
            <a:xfrm>
              <a:off x="5322" y="2717"/>
              <a:ext cx="74" cy="32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16" name="Freeform 374"/>
            <p:cNvSpPr>
              <a:spLocks/>
            </p:cNvSpPr>
            <p:nvPr/>
          </p:nvSpPr>
          <p:spPr bwMode="auto">
            <a:xfrm>
              <a:off x="5385" y="2717"/>
              <a:ext cx="11" cy="32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17" name="Freeform 375"/>
            <p:cNvSpPr>
              <a:spLocks/>
            </p:cNvSpPr>
            <p:nvPr/>
          </p:nvSpPr>
          <p:spPr bwMode="auto">
            <a:xfrm>
              <a:off x="5215" y="3138"/>
              <a:ext cx="74" cy="329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18" name="Freeform 376"/>
            <p:cNvSpPr>
              <a:spLocks/>
            </p:cNvSpPr>
            <p:nvPr/>
          </p:nvSpPr>
          <p:spPr bwMode="auto">
            <a:xfrm>
              <a:off x="5279" y="3138"/>
              <a:ext cx="11" cy="32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19" name="Freeform 377"/>
            <p:cNvSpPr>
              <a:spLocks/>
            </p:cNvSpPr>
            <p:nvPr/>
          </p:nvSpPr>
          <p:spPr bwMode="auto">
            <a:xfrm>
              <a:off x="5322" y="3138"/>
              <a:ext cx="74" cy="329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20" name="Freeform 378"/>
            <p:cNvSpPr>
              <a:spLocks/>
            </p:cNvSpPr>
            <p:nvPr/>
          </p:nvSpPr>
          <p:spPr bwMode="auto">
            <a:xfrm>
              <a:off x="5385" y="3138"/>
              <a:ext cx="11" cy="32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21" name="Freeform 379"/>
            <p:cNvSpPr>
              <a:spLocks/>
            </p:cNvSpPr>
            <p:nvPr/>
          </p:nvSpPr>
          <p:spPr bwMode="auto">
            <a:xfrm>
              <a:off x="5008" y="2717"/>
              <a:ext cx="74" cy="32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22" name="Freeform 380"/>
            <p:cNvSpPr>
              <a:spLocks/>
            </p:cNvSpPr>
            <p:nvPr/>
          </p:nvSpPr>
          <p:spPr bwMode="auto">
            <a:xfrm>
              <a:off x="5008" y="2717"/>
              <a:ext cx="11" cy="32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23" name="Freeform 381"/>
            <p:cNvSpPr>
              <a:spLocks/>
            </p:cNvSpPr>
            <p:nvPr/>
          </p:nvSpPr>
          <p:spPr bwMode="auto">
            <a:xfrm>
              <a:off x="4902" y="2717"/>
              <a:ext cx="74" cy="329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24" name="Freeform 382"/>
            <p:cNvSpPr>
              <a:spLocks/>
            </p:cNvSpPr>
            <p:nvPr/>
          </p:nvSpPr>
          <p:spPr bwMode="auto">
            <a:xfrm>
              <a:off x="4902" y="2717"/>
              <a:ext cx="11" cy="32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25" name="Freeform 383"/>
            <p:cNvSpPr>
              <a:spLocks/>
            </p:cNvSpPr>
            <p:nvPr/>
          </p:nvSpPr>
          <p:spPr bwMode="auto">
            <a:xfrm>
              <a:off x="4801" y="2717"/>
              <a:ext cx="69" cy="32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26" name="Freeform 384"/>
            <p:cNvSpPr>
              <a:spLocks/>
            </p:cNvSpPr>
            <p:nvPr/>
          </p:nvSpPr>
          <p:spPr bwMode="auto">
            <a:xfrm>
              <a:off x="4801" y="2717"/>
              <a:ext cx="5" cy="32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27" name="Freeform 385"/>
            <p:cNvSpPr>
              <a:spLocks/>
            </p:cNvSpPr>
            <p:nvPr/>
          </p:nvSpPr>
          <p:spPr bwMode="auto">
            <a:xfrm>
              <a:off x="4902" y="3138"/>
              <a:ext cx="74" cy="329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28" name="Freeform 386"/>
            <p:cNvSpPr>
              <a:spLocks/>
            </p:cNvSpPr>
            <p:nvPr/>
          </p:nvSpPr>
          <p:spPr bwMode="auto">
            <a:xfrm>
              <a:off x="4902" y="3138"/>
              <a:ext cx="11" cy="32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29" name="Freeform 387"/>
            <p:cNvSpPr>
              <a:spLocks/>
            </p:cNvSpPr>
            <p:nvPr/>
          </p:nvSpPr>
          <p:spPr bwMode="auto">
            <a:xfrm>
              <a:off x="4801" y="3138"/>
              <a:ext cx="69" cy="329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530" name="Freeform 388"/>
            <p:cNvSpPr>
              <a:spLocks/>
            </p:cNvSpPr>
            <p:nvPr/>
          </p:nvSpPr>
          <p:spPr bwMode="auto">
            <a:xfrm>
              <a:off x="4801" y="3138"/>
              <a:ext cx="5" cy="32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11" name="Rectangle 389"/>
            <p:cNvSpPr>
              <a:spLocks noChangeArrowheads="1"/>
            </p:cNvSpPr>
            <p:nvPr/>
          </p:nvSpPr>
          <p:spPr bwMode="auto">
            <a:xfrm>
              <a:off x="5115" y="2894"/>
              <a:ext cx="69" cy="1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12" name="Rectangle 390"/>
            <p:cNvSpPr>
              <a:spLocks noChangeArrowheads="1"/>
            </p:cNvSpPr>
            <p:nvPr/>
          </p:nvSpPr>
          <p:spPr bwMode="auto">
            <a:xfrm>
              <a:off x="5215" y="2894"/>
              <a:ext cx="74" cy="1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13" name="Rectangle 391"/>
            <p:cNvSpPr>
              <a:spLocks noChangeArrowheads="1"/>
            </p:cNvSpPr>
            <p:nvPr/>
          </p:nvSpPr>
          <p:spPr bwMode="auto">
            <a:xfrm>
              <a:off x="5322" y="2894"/>
              <a:ext cx="74" cy="1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14" name="Rectangle 392"/>
            <p:cNvSpPr>
              <a:spLocks noChangeArrowheads="1"/>
            </p:cNvSpPr>
            <p:nvPr/>
          </p:nvSpPr>
          <p:spPr bwMode="auto">
            <a:xfrm>
              <a:off x="5008" y="2894"/>
              <a:ext cx="74" cy="1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15" name="Rectangle 393"/>
            <p:cNvSpPr>
              <a:spLocks noChangeArrowheads="1"/>
            </p:cNvSpPr>
            <p:nvPr/>
          </p:nvSpPr>
          <p:spPr bwMode="auto">
            <a:xfrm>
              <a:off x="4902" y="2894"/>
              <a:ext cx="74" cy="1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16" name="Rectangle 394"/>
            <p:cNvSpPr>
              <a:spLocks noChangeArrowheads="1"/>
            </p:cNvSpPr>
            <p:nvPr/>
          </p:nvSpPr>
          <p:spPr bwMode="auto">
            <a:xfrm>
              <a:off x="4801" y="2894"/>
              <a:ext cx="69" cy="1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17" name="Freeform 395"/>
            <p:cNvSpPr>
              <a:spLocks/>
            </p:cNvSpPr>
            <p:nvPr/>
          </p:nvSpPr>
          <p:spPr bwMode="auto">
            <a:xfrm>
              <a:off x="4987" y="2734"/>
              <a:ext cx="11" cy="42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</p:grpSp>
      <p:grpSp>
        <p:nvGrpSpPr>
          <p:cNvPr id="8199" name="Group 316"/>
          <p:cNvGrpSpPr>
            <a:grpSpLocks/>
          </p:cNvGrpSpPr>
          <p:nvPr/>
        </p:nvGrpSpPr>
        <p:grpSpPr bwMode="auto">
          <a:xfrm>
            <a:off x="4894263" y="4570413"/>
            <a:ext cx="211137" cy="220662"/>
            <a:chOff x="4727" y="2506"/>
            <a:chExt cx="706" cy="1172"/>
          </a:xfrm>
        </p:grpSpPr>
        <p:sp>
          <p:nvSpPr>
            <p:cNvPr id="1619" name="Freeform 317"/>
            <p:cNvSpPr>
              <a:spLocks/>
            </p:cNvSpPr>
            <p:nvPr/>
          </p:nvSpPr>
          <p:spPr bwMode="auto">
            <a:xfrm>
              <a:off x="4727" y="3560"/>
              <a:ext cx="48" cy="118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20" name="Freeform 318"/>
            <p:cNvSpPr>
              <a:spLocks/>
            </p:cNvSpPr>
            <p:nvPr/>
          </p:nvSpPr>
          <p:spPr bwMode="auto">
            <a:xfrm>
              <a:off x="4775" y="2565"/>
              <a:ext cx="648" cy="1113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21" name="Rectangle 319"/>
            <p:cNvSpPr>
              <a:spLocks noChangeArrowheads="1"/>
            </p:cNvSpPr>
            <p:nvPr/>
          </p:nvSpPr>
          <p:spPr bwMode="auto">
            <a:xfrm>
              <a:off x="5189" y="3088"/>
              <a:ext cx="42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22" name="Rectangle 320"/>
            <p:cNvSpPr>
              <a:spLocks noChangeArrowheads="1"/>
            </p:cNvSpPr>
            <p:nvPr/>
          </p:nvSpPr>
          <p:spPr bwMode="auto">
            <a:xfrm>
              <a:off x="5168" y="3130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23" name="Rectangle 321"/>
            <p:cNvSpPr>
              <a:spLocks noChangeArrowheads="1"/>
            </p:cNvSpPr>
            <p:nvPr/>
          </p:nvSpPr>
          <p:spPr bwMode="auto">
            <a:xfrm>
              <a:off x="5306" y="3037"/>
              <a:ext cx="42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24" name="Rectangle 322"/>
            <p:cNvSpPr>
              <a:spLocks noChangeArrowheads="1"/>
            </p:cNvSpPr>
            <p:nvPr/>
          </p:nvSpPr>
          <p:spPr bwMode="auto">
            <a:xfrm>
              <a:off x="5284" y="3088"/>
              <a:ext cx="42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25" name="Rectangle 323"/>
            <p:cNvSpPr>
              <a:spLocks noChangeArrowheads="1"/>
            </p:cNvSpPr>
            <p:nvPr/>
          </p:nvSpPr>
          <p:spPr bwMode="auto">
            <a:xfrm>
              <a:off x="5284" y="2987"/>
              <a:ext cx="42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26" name="Rectangle 324"/>
            <p:cNvSpPr>
              <a:spLocks noChangeArrowheads="1"/>
            </p:cNvSpPr>
            <p:nvPr/>
          </p:nvSpPr>
          <p:spPr bwMode="auto">
            <a:xfrm>
              <a:off x="4775" y="3079"/>
              <a:ext cx="37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27" name="Rectangle 325"/>
            <p:cNvSpPr>
              <a:spLocks noChangeArrowheads="1"/>
            </p:cNvSpPr>
            <p:nvPr/>
          </p:nvSpPr>
          <p:spPr bwMode="auto">
            <a:xfrm>
              <a:off x="4775" y="3020"/>
              <a:ext cx="16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28" name="Rectangle 326"/>
            <p:cNvSpPr>
              <a:spLocks noChangeArrowheads="1"/>
            </p:cNvSpPr>
            <p:nvPr/>
          </p:nvSpPr>
          <p:spPr bwMode="auto">
            <a:xfrm>
              <a:off x="4775" y="3122"/>
              <a:ext cx="16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29" name="Rectangle 327"/>
            <p:cNvSpPr>
              <a:spLocks noChangeArrowheads="1"/>
            </p:cNvSpPr>
            <p:nvPr/>
          </p:nvSpPr>
          <p:spPr bwMode="auto">
            <a:xfrm>
              <a:off x="4945" y="3079"/>
              <a:ext cx="42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30" name="Rectangle 328"/>
            <p:cNvSpPr>
              <a:spLocks noChangeArrowheads="1"/>
            </p:cNvSpPr>
            <p:nvPr/>
          </p:nvSpPr>
          <p:spPr bwMode="auto">
            <a:xfrm>
              <a:off x="4923" y="3122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31" name="Rectangle 329"/>
            <p:cNvSpPr>
              <a:spLocks noChangeArrowheads="1"/>
            </p:cNvSpPr>
            <p:nvPr/>
          </p:nvSpPr>
          <p:spPr bwMode="auto">
            <a:xfrm>
              <a:off x="4775" y="3450"/>
              <a:ext cx="37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32" name="Rectangle 330"/>
            <p:cNvSpPr>
              <a:spLocks noChangeArrowheads="1"/>
            </p:cNvSpPr>
            <p:nvPr/>
          </p:nvSpPr>
          <p:spPr bwMode="auto">
            <a:xfrm>
              <a:off x="4775" y="3408"/>
              <a:ext cx="16" cy="3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33" name="Rectangle 331"/>
            <p:cNvSpPr>
              <a:spLocks noChangeArrowheads="1"/>
            </p:cNvSpPr>
            <p:nvPr/>
          </p:nvSpPr>
          <p:spPr bwMode="auto">
            <a:xfrm>
              <a:off x="4775" y="3501"/>
              <a:ext cx="16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34" name="Rectangle 332"/>
            <p:cNvSpPr>
              <a:spLocks noChangeArrowheads="1"/>
            </p:cNvSpPr>
            <p:nvPr/>
          </p:nvSpPr>
          <p:spPr bwMode="auto">
            <a:xfrm>
              <a:off x="4945" y="3450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35" name="Rectangle 333"/>
            <p:cNvSpPr>
              <a:spLocks noChangeArrowheads="1"/>
            </p:cNvSpPr>
            <p:nvPr/>
          </p:nvSpPr>
          <p:spPr bwMode="auto">
            <a:xfrm>
              <a:off x="4923" y="3501"/>
              <a:ext cx="42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36" name="Freeform 334"/>
            <p:cNvSpPr>
              <a:spLocks/>
            </p:cNvSpPr>
            <p:nvPr/>
          </p:nvSpPr>
          <p:spPr bwMode="auto">
            <a:xfrm>
              <a:off x="5024" y="3079"/>
              <a:ext cx="143" cy="84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37" name="Freeform 335"/>
            <p:cNvSpPr>
              <a:spLocks/>
            </p:cNvSpPr>
            <p:nvPr/>
          </p:nvSpPr>
          <p:spPr bwMode="auto">
            <a:xfrm>
              <a:off x="4791" y="2506"/>
              <a:ext cx="616" cy="143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38" name="Rectangle 336"/>
            <p:cNvSpPr>
              <a:spLocks noChangeArrowheads="1"/>
            </p:cNvSpPr>
            <p:nvPr/>
          </p:nvSpPr>
          <p:spPr bwMode="auto">
            <a:xfrm>
              <a:off x="5406" y="2599"/>
              <a:ext cx="27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39" name="Rectangle 337"/>
            <p:cNvSpPr>
              <a:spLocks noChangeArrowheads="1"/>
            </p:cNvSpPr>
            <p:nvPr/>
          </p:nvSpPr>
          <p:spPr bwMode="auto">
            <a:xfrm>
              <a:off x="4759" y="2599"/>
              <a:ext cx="32" cy="11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40" name="Rectangle 338"/>
            <p:cNvSpPr>
              <a:spLocks noChangeArrowheads="1"/>
            </p:cNvSpPr>
            <p:nvPr/>
          </p:nvSpPr>
          <p:spPr bwMode="auto">
            <a:xfrm>
              <a:off x="5024" y="3164"/>
              <a:ext cx="143" cy="32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41" name="Rectangle 339"/>
            <p:cNvSpPr>
              <a:spLocks noChangeArrowheads="1"/>
            </p:cNvSpPr>
            <p:nvPr/>
          </p:nvSpPr>
          <p:spPr bwMode="auto">
            <a:xfrm>
              <a:off x="5024" y="3493"/>
              <a:ext cx="143" cy="1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42" name="Rectangle 340"/>
            <p:cNvSpPr>
              <a:spLocks noChangeArrowheads="1"/>
            </p:cNvSpPr>
            <p:nvPr/>
          </p:nvSpPr>
          <p:spPr bwMode="auto">
            <a:xfrm>
              <a:off x="5024" y="3560"/>
              <a:ext cx="143" cy="1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43" name="Rectangle 341"/>
            <p:cNvSpPr>
              <a:spLocks noChangeArrowheads="1"/>
            </p:cNvSpPr>
            <p:nvPr/>
          </p:nvSpPr>
          <p:spPr bwMode="auto">
            <a:xfrm>
              <a:off x="5024" y="3619"/>
              <a:ext cx="143" cy="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44" name="Rectangle 342"/>
            <p:cNvSpPr>
              <a:spLocks noChangeArrowheads="1"/>
            </p:cNvSpPr>
            <p:nvPr/>
          </p:nvSpPr>
          <p:spPr bwMode="auto">
            <a:xfrm>
              <a:off x="5099" y="3189"/>
              <a:ext cx="64" cy="30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45" name="Rectangle 343"/>
            <p:cNvSpPr>
              <a:spLocks noChangeArrowheads="1"/>
            </p:cNvSpPr>
            <p:nvPr/>
          </p:nvSpPr>
          <p:spPr bwMode="auto">
            <a:xfrm>
              <a:off x="5099" y="3189"/>
              <a:ext cx="64" cy="30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46" name="Rectangle 344"/>
            <p:cNvSpPr>
              <a:spLocks noChangeArrowheads="1"/>
            </p:cNvSpPr>
            <p:nvPr/>
          </p:nvSpPr>
          <p:spPr bwMode="auto">
            <a:xfrm>
              <a:off x="5030" y="3189"/>
              <a:ext cx="64" cy="304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47" name="Rectangle 345"/>
            <p:cNvSpPr>
              <a:spLocks noChangeArrowheads="1"/>
            </p:cNvSpPr>
            <p:nvPr/>
          </p:nvSpPr>
          <p:spPr bwMode="auto">
            <a:xfrm>
              <a:off x="5099" y="3366"/>
              <a:ext cx="64" cy="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48" name="Rectangle 346"/>
            <p:cNvSpPr>
              <a:spLocks noChangeArrowheads="1"/>
            </p:cNvSpPr>
            <p:nvPr/>
          </p:nvSpPr>
          <p:spPr bwMode="auto">
            <a:xfrm>
              <a:off x="5168" y="3425"/>
              <a:ext cx="32" cy="253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49" name="Rectangle 347"/>
            <p:cNvSpPr>
              <a:spLocks noChangeArrowheads="1"/>
            </p:cNvSpPr>
            <p:nvPr/>
          </p:nvSpPr>
          <p:spPr bwMode="auto">
            <a:xfrm>
              <a:off x="4992" y="3425"/>
              <a:ext cx="32" cy="253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50" name="Rectangle 348"/>
            <p:cNvSpPr>
              <a:spLocks noChangeArrowheads="1"/>
            </p:cNvSpPr>
            <p:nvPr/>
          </p:nvSpPr>
          <p:spPr bwMode="auto">
            <a:xfrm>
              <a:off x="5024" y="3509"/>
              <a:ext cx="143" cy="51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51" name="Rectangle 349"/>
            <p:cNvSpPr>
              <a:spLocks noChangeArrowheads="1"/>
            </p:cNvSpPr>
            <p:nvPr/>
          </p:nvSpPr>
          <p:spPr bwMode="auto">
            <a:xfrm>
              <a:off x="5024" y="3577"/>
              <a:ext cx="143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52" name="Rectangle 350"/>
            <p:cNvSpPr>
              <a:spLocks noChangeArrowheads="1"/>
            </p:cNvSpPr>
            <p:nvPr/>
          </p:nvSpPr>
          <p:spPr bwMode="auto">
            <a:xfrm>
              <a:off x="5024" y="3627"/>
              <a:ext cx="143" cy="51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53" name="Rectangle 351"/>
            <p:cNvSpPr>
              <a:spLocks noChangeArrowheads="1"/>
            </p:cNvSpPr>
            <p:nvPr/>
          </p:nvSpPr>
          <p:spPr bwMode="auto">
            <a:xfrm>
              <a:off x="5099" y="3366"/>
              <a:ext cx="64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54" name="Rectangle 352"/>
            <p:cNvSpPr>
              <a:spLocks noChangeArrowheads="1"/>
            </p:cNvSpPr>
            <p:nvPr/>
          </p:nvSpPr>
          <p:spPr bwMode="auto">
            <a:xfrm>
              <a:off x="5030" y="3366"/>
              <a:ext cx="64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55" name="Rectangle 353"/>
            <p:cNvSpPr>
              <a:spLocks noChangeArrowheads="1"/>
            </p:cNvSpPr>
            <p:nvPr/>
          </p:nvSpPr>
          <p:spPr bwMode="auto">
            <a:xfrm>
              <a:off x="5099" y="3315"/>
              <a:ext cx="16" cy="5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56" name="Rectangle 354"/>
            <p:cNvSpPr>
              <a:spLocks noChangeArrowheads="1"/>
            </p:cNvSpPr>
            <p:nvPr/>
          </p:nvSpPr>
          <p:spPr bwMode="auto">
            <a:xfrm>
              <a:off x="5083" y="3315"/>
              <a:ext cx="11" cy="5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57" name="Rectangle 355"/>
            <p:cNvSpPr>
              <a:spLocks noChangeArrowheads="1"/>
            </p:cNvSpPr>
            <p:nvPr/>
          </p:nvSpPr>
          <p:spPr bwMode="auto">
            <a:xfrm>
              <a:off x="5099" y="3391"/>
              <a:ext cx="64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58" name="Rectangle 356"/>
            <p:cNvSpPr>
              <a:spLocks noChangeArrowheads="1"/>
            </p:cNvSpPr>
            <p:nvPr/>
          </p:nvSpPr>
          <p:spPr bwMode="auto">
            <a:xfrm>
              <a:off x="5030" y="3391"/>
              <a:ext cx="64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59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2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60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2" cy="2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61" name="Rectangle 359"/>
            <p:cNvSpPr>
              <a:spLocks noChangeArrowheads="1"/>
            </p:cNvSpPr>
            <p:nvPr/>
          </p:nvSpPr>
          <p:spPr bwMode="auto">
            <a:xfrm>
              <a:off x="5332" y="2751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62" name="Rectangle 360"/>
            <p:cNvSpPr>
              <a:spLocks noChangeArrowheads="1"/>
            </p:cNvSpPr>
            <p:nvPr/>
          </p:nvSpPr>
          <p:spPr bwMode="auto">
            <a:xfrm>
              <a:off x="5226" y="3164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63" name="Rectangle 361"/>
            <p:cNvSpPr>
              <a:spLocks noChangeArrowheads="1"/>
            </p:cNvSpPr>
            <p:nvPr/>
          </p:nvSpPr>
          <p:spPr bwMode="auto">
            <a:xfrm>
              <a:off x="4913" y="2751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64" name="Rectangle 362"/>
            <p:cNvSpPr>
              <a:spLocks noChangeArrowheads="1"/>
            </p:cNvSpPr>
            <p:nvPr/>
          </p:nvSpPr>
          <p:spPr bwMode="auto">
            <a:xfrm>
              <a:off x="5120" y="2751"/>
              <a:ext cx="58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65" name="Rectangle 363"/>
            <p:cNvSpPr>
              <a:spLocks noChangeArrowheads="1"/>
            </p:cNvSpPr>
            <p:nvPr/>
          </p:nvSpPr>
          <p:spPr bwMode="auto">
            <a:xfrm>
              <a:off x="5226" y="2751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66" name="Rectangle 364"/>
            <p:cNvSpPr>
              <a:spLocks noChangeArrowheads="1"/>
            </p:cNvSpPr>
            <p:nvPr/>
          </p:nvSpPr>
          <p:spPr bwMode="auto">
            <a:xfrm>
              <a:off x="5332" y="3164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67" name="Rectangle 365"/>
            <p:cNvSpPr>
              <a:spLocks noChangeArrowheads="1"/>
            </p:cNvSpPr>
            <p:nvPr/>
          </p:nvSpPr>
          <p:spPr bwMode="auto">
            <a:xfrm>
              <a:off x="5019" y="2751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68" name="Rectangle 366"/>
            <p:cNvSpPr>
              <a:spLocks noChangeArrowheads="1"/>
            </p:cNvSpPr>
            <p:nvPr/>
          </p:nvSpPr>
          <p:spPr bwMode="auto">
            <a:xfrm>
              <a:off x="4807" y="2751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69" name="Rectangle 367"/>
            <p:cNvSpPr>
              <a:spLocks noChangeArrowheads="1"/>
            </p:cNvSpPr>
            <p:nvPr/>
          </p:nvSpPr>
          <p:spPr bwMode="auto">
            <a:xfrm>
              <a:off x="4913" y="3164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70" name="Rectangle 368"/>
            <p:cNvSpPr>
              <a:spLocks noChangeArrowheads="1"/>
            </p:cNvSpPr>
            <p:nvPr/>
          </p:nvSpPr>
          <p:spPr bwMode="auto">
            <a:xfrm>
              <a:off x="4807" y="3164"/>
              <a:ext cx="53" cy="270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71" name="Freeform 369"/>
            <p:cNvSpPr>
              <a:spLocks/>
            </p:cNvSpPr>
            <p:nvPr/>
          </p:nvSpPr>
          <p:spPr bwMode="auto">
            <a:xfrm>
              <a:off x="5115" y="2717"/>
              <a:ext cx="69" cy="32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72" name="Freeform 370"/>
            <p:cNvSpPr>
              <a:spLocks/>
            </p:cNvSpPr>
            <p:nvPr/>
          </p:nvSpPr>
          <p:spPr bwMode="auto">
            <a:xfrm>
              <a:off x="5178" y="2717"/>
              <a:ext cx="5" cy="32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73" name="Freeform 371"/>
            <p:cNvSpPr>
              <a:spLocks/>
            </p:cNvSpPr>
            <p:nvPr/>
          </p:nvSpPr>
          <p:spPr bwMode="auto">
            <a:xfrm>
              <a:off x="5215" y="2717"/>
              <a:ext cx="74" cy="329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74" name="Freeform 372"/>
            <p:cNvSpPr>
              <a:spLocks/>
            </p:cNvSpPr>
            <p:nvPr/>
          </p:nvSpPr>
          <p:spPr bwMode="auto">
            <a:xfrm>
              <a:off x="5279" y="2717"/>
              <a:ext cx="11" cy="32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75" name="Freeform 373"/>
            <p:cNvSpPr>
              <a:spLocks/>
            </p:cNvSpPr>
            <p:nvPr/>
          </p:nvSpPr>
          <p:spPr bwMode="auto">
            <a:xfrm>
              <a:off x="5322" y="2717"/>
              <a:ext cx="74" cy="329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76" name="Freeform 374"/>
            <p:cNvSpPr>
              <a:spLocks/>
            </p:cNvSpPr>
            <p:nvPr/>
          </p:nvSpPr>
          <p:spPr bwMode="auto">
            <a:xfrm>
              <a:off x="5385" y="2717"/>
              <a:ext cx="11" cy="329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77" name="Freeform 375"/>
            <p:cNvSpPr>
              <a:spLocks/>
            </p:cNvSpPr>
            <p:nvPr/>
          </p:nvSpPr>
          <p:spPr bwMode="auto">
            <a:xfrm>
              <a:off x="5215" y="3138"/>
              <a:ext cx="74" cy="329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78" name="Freeform 376"/>
            <p:cNvSpPr>
              <a:spLocks/>
            </p:cNvSpPr>
            <p:nvPr/>
          </p:nvSpPr>
          <p:spPr bwMode="auto">
            <a:xfrm>
              <a:off x="5279" y="3138"/>
              <a:ext cx="11" cy="32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79" name="Freeform 377"/>
            <p:cNvSpPr>
              <a:spLocks/>
            </p:cNvSpPr>
            <p:nvPr/>
          </p:nvSpPr>
          <p:spPr bwMode="auto">
            <a:xfrm>
              <a:off x="5322" y="3138"/>
              <a:ext cx="74" cy="329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80" name="Freeform 378"/>
            <p:cNvSpPr>
              <a:spLocks/>
            </p:cNvSpPr>
            <p:nvPr/>
          </p:nvSpPr>
          <p:spPr bwMode="auto">
            <a:xfrm>
              <a:off x="5385" y="3138"/>
              <a:ext cx="11" cy="329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81" name="Freeform 379"/>
            <p:cNvSpPr>
              <a:spLocks/>
            </p:cNvSpPr>
            <p:nvPr/>
          </p:nvSpPr>
          <p:spPr bwMode="auto">
            <a:xfrm>
              <a:off x="5008" y="2717"/>
              <a:ext cx="74" cy="32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82" name="Freeform 380"/>
            <p:cNvSpPr>
              <a:spLocks/>
            </p:cNvSpPr>
            <p:nvPr/>
          </p:nvSpPr>
          <p:spPr bwMode="auto">
            <a:xfrm>
              <a:off x="5008" y="2717"/>
              <a:ext cx="11" cy="32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83" name="Freeform 381"/>
            <p:cNvSpPr>
              <a:spLocks/>
            </p:cNvSpPr>
            <p:nvPr/>
          </p:nvSpPr>
          <p:spPr bwMode="auto">
            <a:xfrm>
              <a:off x="4902" y="2717"/>
              <a:ext cx="74" cy="329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84" name="Freeform 382"/>
            <p:cNvSpPr>
              <a:spLocks/>
            </p:cNvSpPr>
            <p:nvPr/>
          </p:nvSpPr>
          <p:spPr bwMode="auto">
            <a:xfrm>
              <a:off x="4902" y="2717"/>
              <a:ext cx="11" cy="32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85" name="Freeform 383"/>
            <p:cNvSpPr>
              <a:spLocks/>
            </p:cNvSpPr>
            <p:nvPr/>
          </p:nvSpPr>
          <p:spPr bwMode="auto">
            <a:xfrm>
              <a:off x="4801" y="2717"/>
              <a:ext cx="69" cy="329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86" name="Freeform 384"/>
            <p:cNvSpPr>
              <a:spLocks/>
            </p:cNvSpPr>
            <p:nvPr/>
          </p:nvSpPr>
          <p:spPr bwMode="auto">
            <a:xfrm>
              <a:off x="4801" y="2717"/>
              <a:ext cx="5" cy="329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87" name="Freeform 385"/>
            <p:cNvSpPr>
              <a:spLocks/>
            </p:cNvSpPr>
            <p:nvPr/>
          </p:nvSpPr>
          <p:spPr bwMode="auto">
            <a:xfrm>
              <a:off x="4902" y="3138"/>
              <a:ext cx="74" cy="329"/>
            </a:xfrm>
            <a:custGeom>
              <a:avLst/>
              <a:gdLst>
                <a:gd name="T0" fmla="*/ 3 w 216"/>
                <a:gd name="T1" fmla="*/ 165 h 372"/>
                <a:gd name="T2" fmla="*/ 20 w 216"/>
                <a:gd name="T3" fmla="*/ 165 h 372"/>
                <a:gd name="T4" fmla="*/ 20 w 216"/>
                <a:gd name="T5" fmla="*/ 260 h 372"/>
                <a:gd name="T6" fmla="*/ 3 w 216"/>
                <a:gd name="T7" fmla="*/ 260 h 372"/>
                <a:gd name="T8" fmla="*/ 0 w 216"/>
                <a:gd name="T9" fmla="*/ 282 h 372"/>
                <a:gd name="T10" fmla="*/ 23 w 216"/>
                <a:gd name="T11" fmla="*/ 282 h 372"/>
                <a:gd name="T12" fmla="*/ 23 w 216"/>
                <a:gd name="T13" fmla="*/ 0 h 372"/>
                <a:gd name="T14" fmla="*/ 0 w 216"/>
                <a:gd name="T15" fmla="*/ 0 h 372"/>
                <a:gd name="T16" fmla="*/ 3 w 216"/>
                <a:gd name="T17" fmla="*/ 21 h 372"/>
                <a:gd name="T18" fmla="*/ 20 w 216"/>
                <a:gd name="T19" fmla="*/ 21 h 372"/>
                <a:gd name="T20" fmla="*/ 20 w 216"/>
                <a:gd name="T21" fmla="*/ 130 h 372"/>
                <a:gd name="T22" fmla="*/ 3 w 216"/>
                <a:gd name="T23" fmla="*/ 130 h 372"/>
                <a:gd name="T24" fmla="*/ 3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88" name="Freeform 386"/>
            <p:cNvSpPr>
              <a:spLocks/>
            </p:cNvSpPr>
            <p:nvPr/>
          </p:nvSpPr>
          <p:spPr bwMode="auto">
            <a:xfrm>
              <a:off x="4902" y="3138"/>
              <a:ext cx="11" cy="32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89" name="Freeform 387"/>
            <p:cNvSpPr>
              <a:spLocks/>
            </p:cNvSpPr>
            <p:nvPr/>
          </p:nvSpPr>
          <p:spPr bwMode="auto">
            <a:xfrm>
              <a:off x="4801" y="3138"/>
              <a:ext cx="69" cy="329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90" name="Freeform 388"/>
            <p:cNvSpPr>
              <a:spLocks/>
            </p:cNvSpPr>
            <p:nvPr/>
          </p:nvSpPr>
          <p:spPr bwMode="auto">
            <a:xfrm>
              <a:off x="4801" y="3138"/>
              <a:ext cx="5" cy="329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91" name="Rectangle 389"/>
            <p:cNvSpPr>
              <a:spLocks noChangeArrowheads="1"/>
            </p:cNvSpPr>
            <p:nvPr/>
          </p:nvSpPr>
          <p:spPr bwMode="auto">
            <a:xfrm>
              <a:off x="5115" y="2894"/>
              <a:ext cx="69" cy="1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699" name="Rectangle 390"/>
            <p:cNvSpPr>
              <a:spLocks noChangeArrowheads="1"/>
            </p:cNvSpPr>
            <p:nvPr/>
          </p:nvSpPr>
          <p:spPr bwMode="auto">
            <a:xfrm>
              <a:off x="5215" y="2894"/>
              <a:ext cx="74" cy="1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700" name="Rectangle 391"/>
            <p:cNvSpPr>
              <a:spLocks noChangeArrowheads="1"/>
            </p:cNvSpPr>
            <p:nvPr/>
          </p:nvSpPr>
          <p:spPr bwMode="auto">
            <a:xfrm>
              <a:off x="5322" y="2894"/>
              <a:ext cx="74" cy="1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701" name="Rectangle 392"/>
            <p:cNvSpPr>
              <a:spLocks noChangeArrowheads="1"/>
            </p:cNvSpPr>
            <p:nvPr/>
          </p:nvSpPr>
          <p:spPr bwMode="auto">
            <a:xfrm>
              <a:off x="5008" y="2894"/>
              <a:ext cx="74" cy="1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702" name="Rectangle 393"/>
            <p:cNvSpPr>
              <a:spLocks noChangeArrowheads="1"/>
            </p:cNvSpPr>
            <p:nvPr/>
          </p:nvSpPr>
          <p:spPr bwMode="auto">
            <a:xfrm>
              <a:off x="4902" y="2894"/>
              <a:ext cx="74" cy="1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703" name="Rectangle 394"/>
            <p:cNvSpPr>
              <a:spLocks noChangeArrowheads="1"/>
            </p:cNvSpPr>
            <p:nvPr/>
          </p:nvSpPr>
          <p:spPr bwMode="auto">
            <a:xfrm>
              <a:off x="4801" y="2894"/>
              <a:ext cx="69" cy="1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  <p:sp>
          <p:nvSpPr>
            <p:cNvPr id="1704" name="Freeform 395"/>
            <p:cNvSpPr>
              <a:spLocks/>
            </p:cNvSpPr>
            <p:nvPr/>
          </p:nvSpPr>
          <p:spPr bwMode="auto">
            <a:xfrm>
              <a:off x="4987" y="2734"/>
              <a:ext cx="11" cy="42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  <a:latin typeface="Calibri" pitchFamily="34" charset="0"/>
                <a:cs typeface="+mn-cs"/>
              </a:endParaRPr>
            </a:p>
          </p:txBody>
        </p:sp>
      </p:grpSp>
      <p:sp>
        <p:nvSpPr>
          <p:cNvPr id="1705" name="Text Box 182"/>
          <p:cNvSpPr txBox="1">
            <a:spLocks noChangeArrowheads="1"/>
          </p:cNvSpPr>
          <p:nvPr/>
        </p:nvSpPr>
        <p:spPr bwMode="auto">
          <a:xfrm>
            <a:off x="2043113" y="1222375"/>
            <a:ext cx="1527175" cy="258763"/>
          </a:xfrm>
          <a:prstGeom prst="rect">
            <a:avLst/>
          </a:prstGeom>
          <a:solidFill>
            <a:srgbClr val="FFFF00"/>
          </a:solidFill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71919" tIns="35958" rIns="71919" bIns="35958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п.Новосергиевский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6" name="TextBox 23"/>
          <p:cNvSpPr txBox="1"/>
          <p:nvPr/>
        </p:nvSpPr>
        <p:spPr>
          <a:xfrm>
            <a:off x="1002393" y="1230523"/>
            <a:ext cx="405491" cy="246221"/>
          </a:xfrm>
          <a:prstGeom prst="rect">
            <a:avLst/>
          </a:prstGeom>
          <a:solidFill>
            <a:srgbClr val="FF9900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prstClr val="black"/>
                </a:solidFill>
                <a:latin typeface="Calibri"/>
                <a:cs typeface="+mn-cs"/>
              </a:rPr>
              <a:t>17</a:t>
            </a:r>
            <a:endParaRPr lang="ru-RU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707" name="TextBox 23"/>
          <p:cNvSpPr txBox="1"/>
          <p:nvPr/>
        </p:nvSpPr>
        <p:spPr>
          <a:xfrm>
            <a:off x="755576" y="1231019"/>
            <a:ext cx="398174" cy="2462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1000" b="1"/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prstClr val="black"/>
                </a:solidFill>
                <a:latin typeface="Calibri"/>
                <a:cs typeface="+mn-cs"/>
              </a:rPr>
              <a:t>3</a:t>
            </a:r>
            <a:endParaRPr lang="ru-RU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708" name="TextBox 10"/>
          <p:cNvSpPr txBox="1"/>
          <p:nvPr/>
        </p:nvSpPr>
        <p:spPr>
          <a:xfrm>
            <a:off x="630238" y="1004888"/>
            <a:ext cx="1223962" cy="2000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ctr">
              <a:defRPr sz="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00" dirty="0" smtClean="0">
                <a:solidFill>
                  <a:prstClr val="black"/>
                </a:solidFill>
              </a:rPr>
              <a:t>Новосергиевский район</a:t>
            </a:r>
            <a:endParaRPr lang="ru-RU" sz="700" dirty="0">
              <a:solidFill>
                <a:prstClr val="black"/>
              </a:solidFill>
            </a:endParaRPr>
          </a:p>
        </p:txBody>
      </p:sp>
      <p:sp>
        <p:nvSpPr>
          <p:cNvPr id="8209" name="TextBox 618"/>
          <p:cNvSpPr txBox="1">
            <a:spLocks noChangeArrowheads="1"/>
          </p:cNvSpPr>
          <p:nvPr/>
        </p:nvSpPr>
        <p:spPr bwMode="auto">
          <a:xfrm>
            <a:off x="-3175" y="6182833"/>
            <a:ext cx="2286000" cy="630942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28.01.2021 исп. ЦУКС ГУ МЧС по Оренбургской области</a:t>
            </a:r>
          </a:p>
          <a:p>
            <a:r>
              <a:rPr lang="ru-RU" altLang="ru-RU" sz="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9 </a:t>
            </a:r>
            <a:r>
              <a:rPr lang="ru-RU" altLang="ru-RU" sz="7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Зыряева</a:t>
            </a:r>
            <a:r>
              <a:rPr lang="ru-RU" altLang="ru-RU" sz="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Ю.С.</a:t>
            </a:r>
          </a:p>
          <a:p>
            <a:r>
              <a:rPr lang="ru-RU" altLang="ru-RU" sz="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ВЦСС: 3651-2419</a:t>
            </a:r>
          </a:p>
          <a:p>
            <a:r>
              <a:rPr lang="ru-RU" altLang="ru-RU" sz="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использовались: АИУС РСЧС, </a:t>
            </a:r>
            <a:r>
              <a:rPr lang="en-US" altLang="ru-RU" sz="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Google Earth</a:t>
            </a:r>
            <a:endParaRPr lang="en-US" altLang="ru-RU" sz="7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210" name="Группа 698"/>
          <p:cNvGrpSpPr>
            <a:grpSpLocks/>
          </p:cNvGrpSpPr>
          <p:nvPr/>
        </p:nvGrpSpPr>
        <p:grpSpPr bwMode="auto">
          <a:xfrm>
            <a:off x="6156325" y="4302125"/>
            <a:ext cx="3683000" cy="2528888"/>
            <a:chOff x="9184072" y="4542621"/>
            <a:chExt cx="3682574" cy="2306910"/>
          </a:xfrm>
        </p:grpSpPr>
        <p:grpSp>
          <p:nvGrpSpPr>
            <p:cNvPr id="8214" name="Группа 606"/>
            <p:cNvGrpSpPr>
              <a:grpSpLocks/>
            </p:cNvGrpSpPr>
            <p:nvPr/>
          </p:nvGrpSpPr>
          <p:grpSpPr bwMode="auto">
            <a:xfrm>
              <a:off x="9184072" y="4542619"/>
              <a:ext cx="3682574" cy="2306910"/>
              <a:chOff x="9401428" y="3528484"/>
              <a:chExt cx="3160504" cy="3288601"/>
            </a:xfrm>
          </p:grpSpPr>
          <p:grpSp>
            <p:nvGrpSpPr>
              <p:cNvPr id="8223" name="Группа 1145"/>
              <p:cNvGrpSpPr>
                <a:grpSpLocks/>
              </p:cNvGrpSpPr>
              <p:nvPr/>
            </p:nvGrpSpPr>
            <p:grpSpPr bwMode="auto">
              <a:xfrm>
                <a:off x="9401428" y="3528484"/>
                <a:ext cx="3160504" cy="3288601"/>
                <a:chOff x="6759625" y="4893992"/>
                <a:chExt cx="2573985" cy="1948628"/>
              </a:xfrm>
            </p:grpSpPr>
            <p:sp>
              <p:nvSpPr>
                <p:cNvPr id="8228" name="Rectangle 93"/>
                <p:cNvSpPr>
                  <a:spLocks noChangeArrowheads="1"/>
                </p:cNvSpPr>
                <p:nvPr/>
              </p:nvSpPr>
              <p:spPr bwMode="auto">
                <a:xfrm>
                  <a:off x="6759625" y="4918615"/>
                  <a:ext cx="2096871" cy="192156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 sz="900" b="1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822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220455" y="5665925"/>
                  <a:ext cx="1833906" cy="239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70647" tIns="85325" rIns="170647" bIns="85325">
                  <a:spAutoFit/>
                </a:bodyPr>
                <a:lstStyle>
                  <a:lvl1pPr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90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- прогноз нарушения ЛЭП</a:t>
                  </a:r>
                </a:p>
              </p:txBody>
            </p:sp>
            <p:sp>
              <p:nvSpPr>
                <p:cNvPr id="8230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197788" y="4893992"/>
                  <a:ext cx="1606383" cy="239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70647" tIns="85325" rIns="170647" bIns="85325">
                  <a:spAutoFit/>
                </a:bodyPr>
                <a:lstStyle>
                  <a:lvl1pPr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900" b="1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Условные обозначения</a:t>
                  </a:r>
                </a:p>
              </p:txBody>
            </p:sp>
            <p:sp>
              <p:nvSpPr>
                <p:cNvPr id="8231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187581" y="6232909"/>
                  <a:ext cx="1609849" cy="239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70647" tIns="85325" rIns="170647" bIns="85325">
                  <a:spAutoFit/>
                </a:bodyPr>
                <a:lstStyle>
                  <a:lvl1pPr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ru-RU" altLang="ru-RU" sz="900">
                    <a:solidFill>
                      <a:srgbClr val="00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735" name="TextBox 10"/>
                <p:cNvSpPr txBox="1"/>
                <p:nvPr/>
              </p:nvSpPr>
              <p:spPr>
                <a:xfrm>
                  <a:off x="6814224" y="6637475"/>
                  <a:ext cx="919351" cy="177868"/>
                </a:xfrm>
                <a:prstGeom prst="rect">
                  <a:avLst/>
                </a:prstGeom>
                <a:solidFill>
                  <a:schemeClr val="bg1"/>
                </a:solidFill>
                <a:effectLst>
                  <a:softEdge rad="63500"/>
                </a:effectLst>
              </p:spPr>
              <p:txBody>
                <a:bodyPr>
                  <a:spAutoFit/>
                </a:bodyPr>
                <a:lstStyle>
                  <a:defPPr>
                    <a:defRPr lang="ru-RU"/>
                  </a:defPPr>
                  <a:lvl1pPr algn="ctr">
                    <a:defRPr sz="7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algn="l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900" dirty="0">
                      <a:solidFill>
                        <a:prstClr val="black"/>
                      </a:solidFill>
                    </a:rPr>
                    <a:t>Кувандыкский ГО</a:t>
                  </a:r>
                </a:p>
              </p:txBody>
            </p:sp>
            <p:sp>
              <p:nvSpPr>
                <p:cNvPr id="736" name="Полилиния 735"/>
                <p:cNvSpPr/>
                <p:nvPr/>
              </p:nvSpPr>
              <p:spPr>
                <a:xfrm>
                  <a:off x="6913843" y="5711121"/>
                  <a:ext cx="323967" cy="205505"/>
                </a:xfrm>
                <a:custGeom>
                  <a:avLst/>
                  <a:gdLst>
                    <a:gd name="connsiteX0" fmla="*/ 42863 w 324905"/>
                    <a:gd name="connsiteY0" fmla="*/ 28575 h 204788"/>
                    <a:gd name="connsiteX1" fmla="*/ 47625 w 324905"/>
                    <a:gd name="connsiteY1" fmla="*/ 4763 h 204788"/>
                    <a:gd name="connsiteX2" fmla="*/ 61913 w 324905"/>
                    <a:gd name="connsiteY2" fmla="*/ 0 h 204788"/>
                    <a:gd name="connsiteX3" fmla="*/ 95250 w 324905"/>
                    <a:gd name="connsiteY3" fmla="*/ 4763 h 204788"/>
                    <a:gd name="connsiteX4" fmla="*/ 200025 w 324905"/>
                    <a:gd name="connsiteY4" fmla="*/ 9525 h 204788"/>
                    <a:gd name="connsiteX5" fmla="*/ 252413 w 324905"/>
                    <a:gd name="connsiteY5" fmla="*/ 14288 h 204788"/>
                    <a:gd name="connsiteX6" fmla="*/ 280988 w 324905"/>
                    <a:gd name="connsiteY6" fmla="*/ 23813 h 204788"/>
                    <a:gd name="connsiteX7" fmla="*/ 285750 w 324905"/>
                    <a:gd name="connsiteY7" fmla="*/ 52388 h 204788"/>
                    <a:gd name="connsiteX8" fmla="*/ 300038 w 324905"/>
                    <a:gd name="connsiteY8" fmla="*/ 57150 h 204788"/>
                    <a:gd name="connsiteX9" fmla="*/ 314325 w 324905"/>
                    <a:gd name="connsiteY9" fmla="*/ 66675 h 204788"/>
                    <a:gd name="connsiteX10" fmla="*/ 323850 w 324905"/>
                    <a:gd name="connsiteY10" fmla="*/ 80963 h 204788"/>
                    <a:gd name="connsiteX11" fmla="*/ 319088 w 324905"/>
                    <a:gd name="connsiteY11" fmla="*/ 180975 h 204788"/>
                    <a:gd name="connsiteX12" fmla="*/ 300038 w 324905"/>
                    <a:gd name="connsiteY12" fmla="*/ 185738 h 204788"/>
                    <a:gd name="connsiteX13" fmla="*/ 228600 w 324905"/>
                    <a:gd name="connsiteY13" fmla="*/ 190500 h 204788"/>
                    <a:gd name="connsiteX14" fmla="*/ 209550 w 324905"/>
                    <a:gd name="connsiteY14" fmla="*/ 195263 h 204788"/>
                    <a:gd name="connsiteX15" fmla="*/ 185738 w 324905"/>
                    <a:gd name="connsiteY15" fmla="*/ 200025 h 204788"/>
                    <a:gd name="connsiteX16" fmla="*/ 171450 w 324905"/>
                    <a:gd name="connsiteY16" fmla="*/ 204788 h 204788"/>
                    <a:gd name="connsiteX17" fmla="*/ 152400 w 324905"/>
                    <a:gd name="connsiteY17" fmla="*/ 190500 h 204788"/>
                    <a:gd name="connsiteX18" fmla="*/ 138113 w 324905"/>
                    <a:gd name="connsiteY18" fmla="*/ 180975 h 204788"/>
                    <a:gd name="connsiteX19" fmla="*/ 123825 w 324905"/>
                    <a:gd name="connsiteY19" fmla="*/ 166688 h 204788"/>
                    <a:gd name="connsiteX20" fmla="*/ 95250 w 324905"/>
                    <a:gd name="connsiteY20" fmla="*/ 152400 h 204788"/>
                    <a:gd name="connsiteX21" fmla="*/ 42863 w 324905"/>
                    <a:gd name="connsiteY21" fmla="*/ 147638 h 204788"/>
                    <a:gd name="connsiteX22" fmla="*/ 14288 w 324905"/>
                    <a:gd name="connsiteY22" fmla="*/ 133350 h 204788"/>
                    <a:gd name="connsiteX23" fmla="*/ 4763 w 324905"/>
                    <a:gd name="connsiteY23" fmla="*/ 119063 h 204788"/>
                    <a:gd name="connsiteX24" fmla="*/ 0 w 324905"/>
                    <a:gd name="connsiteY24" fmla="*/ 104775 h 204788"/>
                    <a:gd name="connsiteX25" fmla="*/ 19050 w 324905"/>
                    <a:gd name="connsiteY25" fmla="*/ 42863 h 204788"/>
                    <a:gd name="connsiteX26" fmla="*/ 42863 w 324905"/>
                    <a:gd name="connsiteY26" fmla="*/ 28575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4905" h="204788">
                      <a:moveTo>
                        <a:pt x="42863" y="28575"/>
                      </a:moveTo>
                      <a:cubicBezTo>
                        <a:pt x="44450" y="20638"/>
                        <a:pt x="43135" y="11498"/>
                        <a:pt x="47625" y="4763"/>
                      </a:cubicBezTo>
                      <a:cubicBezTo>
                        <a:pt x="50410" y="586"/>
                        <a:pt x="56893" y="0"/>
                        <a:pt x="61913" y="0"/>
                      </a:cubicBezTo>
                      <a:cubicBezTo>
                        <a:pt x="73138" y="0"/>
                        <a:pt x="84138" y="3175"/>
                        <a:pt x="95250" y="4763"/>
                      </a:cubicBezTo>
                      <a:cubicBezTo>
                        <a:pt x="147969" y="22336"/>
                        <a:pt x="113804" y="14914"/>
                        <a:pt x="200025" y="9525"/>
                      </a:cubicBezTo>
                      <a:cubicBezTo>
                        <a:pt x="217488" y="11113"/>
                        <a:pt x="235145" y="11241"/>
                        <a:pt x="252413" y="14288"/>
                      </a:cubicBezTo>
                      <a:cubicBezTo>
                        <a:pt x="262300" y="16033"/>
                        <a:pt x="280988" y="23813"/>
                        <a:pt x="280988" y="23813"/>
                      </a:cubicBezTo>
                      <a:cubicBezTo>
                        <a:pt x="282575" y="33338"/>
                        <a:pt x="280959" y="44004"/>
                        <a:pt x="285750" y="52388"/>
                      </a:cubicBezTo>
                      <a:cubicBezTo>
                        <a:pt x="288241" y="56747"/>
                        <a:pt x="295548" y="54905"/>
                        <a:pt x="300038" y="57150"/>
                      </a:cubicBezTo>
                      <a:cubicBezTo>
                        <a:pt x="305157" y="59710"/>
                        <a:pt x="309563" y="63500"/>
                        <a:pt x="314325" y="66675"/>
                      </a:cubicBezTo>
                      <a:cubicBezTo>
                        <a:pt x="317500" y="71438"/>
                        <a:pt x="323612" y="75244"/>
                        <a:pt x="323850" y="80963"/>
                      </a:cubicBezTo>
                      <a:cubicBezTo>
                        <a:pt x="325240" y="114309"/>
                        <a:pt x="326484" y="148430"/>
                        <a:pt x="319088" y="180975"/>
                      </a:cubicBezTo>
                      <a:cubicBezTo>
                        <a:pt x="317637" y="187358"/>
                        <a:pt x="306548" y="185053"/>
                        <a:pt x="300038" y="185738"/>
                      </a:cubicBezTo>
                      <a:cubicBezTo>
                        <a:pt x="276304" y="188236"/>
                        <a:pt x="252413" y="188913"/>
                        <a:pt x="228600" y="190500"/>
                      </a:cubicBezTo>
                      <a:cubicBezTo>
                        <a:pt x="222250" y="192088"/>
                        <a:pt x="215940" y="193843"/>
                        <a:pt x="209550" y="195263"/>
                      </a:cubicBezTo>
                      <a:cubicBezTo>
                        <a:pt x="201648" y="197019"/>
                        <a:pt x="193591" y="198062"/>
                        <a:pt x="185738" y="200025"/>
                      </a:cubicBezTo>
                      <a:cubicBezTo>
                        <a:pt x="180868" y="201243"/>
                        <a:pt x="176213" y="203200"/>
                        <a:pt x="171450" y="204788"/>
                      </a:cubicBezTo>
                      <a:cubicBezTo>
                        <a:pt x="165100" y="200025"/>
                        <a:pt x="158859" y="195114"/>
                        <a:pt x="152400" y="190500"/>
                      </a:cubicBezTo>
                      <a:cubicBezTo>
                        <a:pt x="147743" y="187173"/>
                        <a:pt x="142510" y="184639"/>
                        <a:pt x="138113" y="180975"/>
                      </a:cubicBezTo>
                      <a:cubicBezTo>
                        <a:pt x="132939" y="176663"/>
                        <a:pt x="128999" y="171000"/>
                        <a:pt x="123825" y="166688"/>
                      </a:cubicBezTo>
                      <a:cubicBezTo>
                        <a:pt x="116019" y="160183"/>
                        <a:pt x="105619" y="153881"/>
                        <a:pt x="95250" y="152400"/>
                      </a:cubicBezTo>
                      <a:cubicBezTo>
                        <a:pt x="77892" y="149920"/>
                        <a:pt x="60325" y="149225"/>
                        <a:pt x="42863" y="147638"/>
                      </a:cubicBezTo>
                      <a:cubicBezTo>
                        <a:pt x="31242" y="143764"/>
                        <a:pt x="23520" y="142582"/>
                        <a:pt x="14288" y="133350"/>
                      </a:cubicBezTo>
                      <a:cubicBezTo>
                        <a:pt x="10241" y="129303"/>
                        <a:pt x="7323" y="124182"/>
                        <a:pt x="4763" y="119063"/>
                      </a:cubicBezTo>
                      <a:cubicBezTo>
                        <a:pt x="2518" y="114573"/>
                        <a:pt x="1588" y="109538"/>
                        <a:pt x="0" y="104775"/>
                      </a:cubicBezTo>
                      <a:cubicBezTo>
                        <a:pt x="5433" y="50448"/>
                        <a:pt x="-6518" y="68431"/>
                        <a:pt x="19050" y="42863"/>
                      </a:cubicBezTo>
                      <a:lnTo>
                        <a:pt x="42863" y="28575"/>
                      </a:lnTo>
                      <a:close/>
                    </a:path>
                  </a:pathLst>
                </a:custGeom>
                <a:solidFill>
                  <a:srgbClr val="FF0000">
                    <a:alpha val="40000"/>
                  </a:srgbClr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37" name="Прямоугольник 736"/>
                <p:cNvSpPr/>
                <p:nvPr/>
              </p:nvSpPr>
              <p:spPr>
                <a:xfrm>
                  <a:off x="6821756" y="6111122"/>
                  <a:ext cx="527002" cy="137003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9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321/20</a:t>
                  </a:r>
                </a:p>
              </p:txBody>
            </p:sp>
            <p:sp>
              <p:nvSpPr>
                <p:cNvPr id="823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502531" y="6603121"/>
                  <a:ext cx="1831079" cy="239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70647" tIns="85325" rIns="170647" bIns="85325">
                  <a:spAutoFit/>
                </a:bodyPr>
                <a:lstStyle>
                  <a:lvl1pPr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90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- муниципальное образование</a:t>
                  </a:r>
                </a:p>
              </p:txBody>
            </p:sp>
            <p:sp>
              <p:nvSpPr>
                <p:cNvPr id="8238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254310" y="5904606"/>
                  <a:ext cx="1896493" cy="239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70647" tIns="85325" rIns="170647" bIns="85325">
                  <a:spAutoFit/>
                </a:bodyPr>
                <a:lstStyle>
                  <a:lvl1pPr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defTabSz="1279525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90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 - линии электропередач 110 кВт</a:t>
                  </a:r>
                </a:p>
              </p:txBody>
            </p:sp>
            <p:cxnSp>
              <p:nvCxnSpPr>
                <p:cNvPr id="740" name="Прямая соединительная линия 739"/>
                <p:cNvCxnSpPr/>
                <p:nvPr/>
              </p:nvCxnSpPr>
              <p:spPr>
                <a:xfrm>
                  <a:off x="6954893" y="5999806"/>
                  <a:ext cx="276260" cy="0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1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285517" y="6092773"/>
                  <a:ext cx="1899423" cy="2397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lIns="170647" tIns="85325" rIns="170647" bIns="85325">
                  <a:spAutoFit/>
                </a:bodyPr>
                <a:lstStyle>
                  <a:lvl1pPr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279525"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altLang="ru-RU" sz="900" kern="0" dirty="0">
                      <a:solidFill>
                        <a:srgbClr val="000000"/>
                      </a:solidFill>
                      <a:latin typeface="Times New Roman" pitchFamily="18" charset="0"/>
                    </a:rPr>
                    <a:t>- </a:t>
                  </a:r>
                  <a:r>
                    <a:rPr lang="ru-RU" altLang="ru-RU" sz="900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rPr>
                    <a:t>протяженность ЛЭП/ТП (шт.)</a:t>
                  </a:r>
                </a:p>
              </p:txBody>
            </p:sp>
          </p:grpSp>
          <p:sp>
            <p:nvSpPr>
              <p:cNvPr id="727" name="Скругленный прямоугольник 726"/>
              <p:cNvSpPr/>
              <p:nvPr/>
            </p:nvSpPr>
            <p:spPr>
              <a:xfrm>
                <a:off x="9661625" y="6214281"/>
                <a:ext cx="283356" cy="22502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9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60%</a:t>
                </a:r>
              </a:p>
            </p:txBody>
          </p:sp>
          <p:sp>
            <p:nvSpPr>
              <p:cNvPr id="8225" name="Text Box 97"/>
              <p:cNvSpPr txBox="1">
                <a:spLocks noChangeArrowheads="1"/>
              </p:cNvSpPr>
              <p:nvPr/>
            </p:nvSpPr>
            <p:spPr bwMode="auto">
              <a:xfrm>
                <a:off x="10113052" y="6153648"/>
                <a:ext cx="2046139" cy="3205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06933" tIns="53468" rIns="106933" bIns="53468">
                <a:spAutoFit/>
              </a:bodyPr>
              <a:lstStyle>
                <a:lvl1pPr defTabSz="1068388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068388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068388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068388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068388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0683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9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- износ электроэнергетических систем </a:t>
                </a:r>
              </a:p>
            </p:txBody>
          </p:sp>
          <p:sp>
            <p:nvSpPr>
              <p:cNvPr id="729" name="Прямоугольник 728"/>
              <p:cNvSpPr/>
              <p:nvPr/>
            </p:nvSpPr>
            <p:spPr>
              <a:xfrm>
                <a:off x="9477716" y="5947972"/>
                <a:ext cx="657985" cy="196119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28" tIns="45714" rIns="91428" bIns="45714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900" kern="0" dirty="0">
                    <a:solidFill>
                      <a:prstClr val="black"/>
                    </a:solidFill>
                    <a:latin typeface="Calibri"/>
                    <a:cs typeface="Times New Roman" panose="02020603050405020304" pitchFamily="18" charset="0"/>
                  </a:rPr>
                  <a:t>19/330</a:t>
                </a:r>
              </a:p>
            </p:txBody>
          </p:sp>
          <p:sp>
            <p:nvSpPr>
              <p:cNvPr id="8227" name="Text Box 97"/>
              <p:cNvSpPr txBox="1">
                <a:spLocks noChangeArrowheads="1"/>
              </p:cNvSpPr>
              <p:nvPr/>
            </p:nvSpPr>
            <p:spPr bwMode="auto">
              <a:xfrm>
                <a:off x="10063858" y="5864761"/>
                <a:ext cx="1648082" cy="404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70631" tIns="85317" rIns="170631" bIns="85317">
                <a:spAutoFit/>
              </a:bodyPr>
              <a:lstStyle>
                <a:lvl1pPr defTabSz="12795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2795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2795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2795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2795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9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- кол-во домов /населения</a:t>
                </a:r>
              </a:p>
            </p:txBody>
          </p:sp>
        </p:grpSp>
        <p:sp>
          <p:nvSpPr>
            <p:cNvPr id="707" name="Text Box 97"/>
            <p:cNvSpPr txBox="1">
              <a:spLocks noChangeArrowheads="1"/>
            </p:cNvSpPr>
            <p:nvPr/>
          </p:nvSpPr>
          <p:spPr bwMode="auto">
            <a:xfrm>
              <a:off x="9868206" y="4794600"/>
              <a:ext cx="2009543" cy="24329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127985" tIns="63994" rIns="127985" bIns="63994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ru-RU" sz="900" b="0" kern="0" dirty="0">
                  <a:solidFill>
                    <a:srgbClr val="000000"/>
                  </a:solidFill>
                </a:rPr>
                <a:t>- количество осадков, мм</a:t>
              </a:r>
            </a:p>
          </p:txBody>
        </p:sp>
        <p:sp>
          <p:nvSpPr>
            <p:cNvPr id="719" name="TextBox 23"/>
            <p:cNvSpPr txBox="1"/>
            <p:nvPr/>
          </p:nvSpPr>
          <p:spPr>
            <a:xfrm>
              <a:off x="9360869" y="4825112"/>
              <a:ext cx="511858" cy="238648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kern="0" dirty="0">
                  <a:solidFill>
                    <a:prstClr val="black"/>
                  </a:solidFill>
                  <a:latin typeface="Calibri"/>
                  <a:cs typeface="+mn-cs"/>
                </a:rPr>
                <a:t>20</a:t>
              </a:r>
            </a:p>
          </p:txBody>
        </p:sp>
        <p:sp>
          <p:nvSpPr>
            <p:cNvPr id="724" name="TextBox 23"/>
            <p:cNvSpPr txBox="1"/>
            <p:nvPr/>
          </p:nvSpPr>
          <p:spPr>
            <a:xfrm>
              <a:off x="9376320" y="5120484"/>
              <a:ext cx="496407" cy="238648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kern="0" dirty="0">
                  <a:solidFill>
                    <a:prstClr val="black"/>
                  </a:solidFill>
                  <a:latin typeface="Calibri"/>
                  <a:cs typeface="+mn-cs"/>
                </a:rPr>
                <a:t>3</a:t>
              </a:r>
            </a:p>
          </p:txBody>
        </p:sp>
        <p:sp>
          <p:nvSpPr>
            <p:cNvPr id="725" name="Text Box 97"/>
            <p:cNvSpPr txBox="1">
              <a:spLocks noChangeArrowheads="1"/>
            </p:cNvSpPr>
            <p:nvPr/>
          </p:nvSpPr>
          <p:spPr bwMode="auto">
            <a:xfrm>
              <a:off x="9920587" y="5107401"/>
              <a:ext cx="1358743" cy="24473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127985" tIns="63994" rIns="127985" bIns="63994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ru-RU" sz="900" b="0" kern="0" dirty="0">
                  <a:solidFill>
                    <a:srgbClr val="000000"/>
                  </a:solidFill>
                </a:rPr>
                <a:t>- порывы ветра, м/с</a:t>
              </a:r>
            </a:p>
          </p:txBody>
        </p:sp>
      </p:grpSp>
      <p:sp>
        <p:nvSpPr>
          <p:cNvPr id="1111" name="Прямоугольник 1110"/>
          <p:cNvSpPr/>
          <p:nvPr/>
        </p:nvSpPr>
        <p:spPr>
          <a:xfrm>
            <a:off x="6143625" y="819150"/>
            <a:ext cx="3000375" cy="3111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  <a:endParaRPr lang="ru-RU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9" name="Новосергиевка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" y="3541556"/>
            <a:ext cx="3173508" cy="2490566"/>
          </a:xfrm>
          <a:prstGeom prst="rect">
            <a:avLst/>
          </a:prstGeom>
        </p:spPr>
      </p:pic>
      <p:sp>
        <p:nvSpPr>
          <p:cNvPr id="1210" name="Прямоугольник 1209"/>
          <p:cNvSpPr/>
          <p:nvPr/>
        </p:nvSpPr>
        <p:spPr>
          <a:xfrm>
            <a:off x="0" y="3286125"/>
            <a:ext cx="3167063" cy="2730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24755" y="1143719"/>
            <a:ext cx="3019245" cy="14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937717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9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79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58" t="25130" r="3854" b="11330"/>
          <a:stretch>
            <a:fillRect/>
          </a:stretch>
        </p:blipFill>
        <p:spPr bwMode="auto">
          <a:xfrm>
            <a:off x="0" y="787400"/>
            <a:ext cx="9144000" cy="619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3341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26214" tIns="13108" rIns="26214" bIns="13108" anchor="ctr"/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ИНФОРМАЦИОННЫЕ МАТЕРИАЛЫ ПО ФЕДЕРАЛЬНОЙ АВТОМОБИЛЬНОЙ ДОРОГЕ </a:t>
            </a:r>
          </a:p>
          <a:p>
            <a:r>
              <a:rPr lang="ru-RU" dirty="0"/>
              <a:t>М-5 ПОДЪЕЗД К Г.ОРЕНБУРГУ В ОРЕНБУРСКОЙ ОБЛАСТИ</a:t>
            </a:r>
          </a:p>
          <a:p>
            <a:r>
              <a:rPr lang="ru-RU" dirty="0"/>
              <a:t>(РИСК НАРУШЕНИЯ ТРАНСПОРТНОГО СООБЩЕНИЯ НА </a:t>
            </a:r>
            <a:r>
              <a:rPr lang="ru-RU" dirty="0" smtClean="0"/>
              <a:t>29.01.2020</a:t>
            </a:r>
            <a:r>
              <a:rPr lang="ru-RU" dirty="0"/>
              <a:t>)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1866900" y="4146550"/>
            <a:ext cx="4933950" cy="909638"/>
          </a:xfrm>
          <a:custGeom>
            <a:avLst/>
            <a:gdLst>
              <a:gd name="connsiteX0" fmla="*/ 0 w 6642100"/>
              <a:gd name="connsiteY0" fmla="*/ 81966 h 908557"/>
              <a:gd name="connsiteX1" fmla="*/ 381000 w 6642100"/>
              <a:gd name="connsiteY1" fmla="*/ 120066 h 908557"/>
              <a:gd name="connsiteX2" fmla="*/ 1041400 w 6642100"/>
              <a:gd name="connsiteY2" fmla="*/ 374066 h 908557"/>
              <a:gd name="connsiteX3" fmla="*/ 1841500 w 6642100"/>
              <a:gd name="connsiteY3" fmla="*/ 196266 h 908557"/>
              <a:gd name="connsiteX4" fmla="*/ 2082800 w 6642100"/>
              <a:gd name="connsiteY4" fmla="*/ 18466 h 908557"/>
              <a:gd name="connsiteX5" fmla="*/ 3060700 w 6642100"/>
              <a:gd name="connsiteY5" fmla="*/ 18466 h 908557"/>
              <a:gd name="connsiteX6" fmla="*/ 3860800 w 6642100"/>
              <a:gd name="connsiteY6" fmla="*/ 132766 h 908557"/>
              <a:gd name="connsiteX7" fmla="*/ 4470400 w 6642100"/>
              <a:gd name="connsiteY7" fmla="*/ 539166 h 908557"/>
              <a:gd name="connsiteX8" fmla="*/ 5207000 w 6642100"/>
              <a:gd name="connsiteY8" fmla="*/ 907466 h 908557"/>
              <a:gd name="connsiteX9" fmla="*/ 6299200 w 6642100"/>
              <a:gd name="connsiteY9" fmla="*/ 640766 h 908557"/>
              <a:gd name="connsiteX10" fmla="*/ 6642100 w 6642100"/>
              <a:gd name="connsiteY10" fmla="*/ 310566 h 908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2100" h="908557">
                <a:moveTo>
                  <a:pt x="0" y="81966"/>
                </a:moveTo>
                <a:cubicBezTo>
                  <a:pt x="103716" y="76674"/>
                  <a:pt x="207433" y="71383"/>
                  <a:pt x="381000" y="120066"/>
                </a:cubicBezTo>
                <a:cubicBezTo>
                  <a:pt x="554567" y="168749"/>
                  <a:pt x="797983" y="361366"/>
                  <a:pt x="1041400" y="374066"/>
                </a:cubicBezTo>
                <a:cubicBezTo>
                  <a:pt x="1284817" y="386766"/>
                  <a:pt x="1667933" y="255533"/>
                  <a:pt x="1841500" y="196266"/>
                </a:cubicBezTo>
                <a:cubicBezTo>
                  <a:pt x="2015067" y="136999"/>
                  <a:pt x="1879600" y="48099"/>
                  <a:pt x="2082800" y="18466"/>
                </a:cubicBezTo>
                <a:cubicBezTo>
                  <a:pt x="2286000" y="-11167"/>
                  <a:pt x="2764367" y="-584"/>
                  <a:pt x="3060700" y="18466"/>
                </a:cubicBezTo>
                <a:cubicBezTo>
                  <a:pt x="3357033" y="37516"/>
                  <a:pt x="3625850" y="45983"/>
                  <a:pt x="3860800" y="132766"/>
                </a:cubicBezTo>
                <a:cubicBezTo>
                  <a:pt x="4095750" y="219549"/>
                  <a:pt x="4246033" y="410049"/>
                  <a:pt x="4470400" y="539166"/>
                </a:cubicBezTo>
                <a:cubicBezTo>
                  <a:pt x="4694767" y="668283"/>
                  <a:pt x="4902200" y="890533"/>
                  <a:pt x="5207000" y="907466"/>
                </a:cubicBezTo>
                <a:cubicBezTo>
                  <a:pt x="5511800" y="924399"/>
                  <a:pt x="6060017" y="740249"/>
                  <a:pt x="6299200" y="640766"/>
                </a:cubicBezTo>
                <a:cubicBezTo>
                  <a:pt x="6538383" y="541283"/>
                  <a:pt x="6590241" y="425924"/>
                  <a:pt x="6642100" y="310566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269" name="AutoShape 24"/>
          <p:cNvSpPr>
            <a:spLocks noChangeArrowheads="1"/>
          </p:cNvSpPr>
          <p:nvPr/>
        </p:nvSpPr>
        <p:spPr bwMode="auto">
          <a:xfrm>
            <a:off x="3305175" y="4964113"/>
            <a:ext cx="2109788" cy="693737"/>
          </a:xfrm>
          <a:prstGeom prst="wedgeRectCallout">
            <a:avLst>
              <a:gd name="adj1" fmla="val 569"/>
              <a:gd name="adj2" fmla="val -157019"/>
            </a:avLst>
          </a:prstGeom>
          <a:solidFill>
            <a:srgbClr val="FFFF00"/>
          </a:solidFill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lIns="116656" tIns="58333" rIns="116656" bIns="58333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2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Аварийно-опасный участок </a:t>
            </a:r>
          </a:p>
          <a:p>
            <a:pPr algn="ctr"/>
            <a:r>
              <a:rPr lang="ru-RU" altLang="ru-RU" sz="12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378-391  км </a:t>
            </a:r>
          </a:p>
          <a:p>
            <a:pPr algn="ctr"/>
            <a:r>
              <a:rPr lang="ru-RU" altLang="ru-RU" sz="12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(крутой спуск-подъем)</a:t>
            </a:r>
            <a:endParaRPr lang="en-US" altLang="ru-RU" sz="1200" u="sng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451350"/>
            <a:ext cx="2973388" cy="3286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sp>
        <p:nvSpPr>
          <p:cNvPr id="130" name="Овал 147"/>
          <p:cNvSpPr>
            <a:spLocks noChangeArrowheads="1"/>
          </p:cNvSpPr>
          <p:nvPr/>
        </p:nvSpPr>
        <p:spPr bwMode="auto">
          <a:xfrm rot="5238055">
            <a:off x="4533901" y="3405187"/>
            <a:ext cx="125412" cy="138113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lIns="91207" tIns="45601" rIns="91207" bIns="45601" anchor="ctr"/>
          <a:lstStyle/>
          <a:p>
            <a:pPr algn="ctr" defTabSz="68421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400">
              <a:solidFill>
                <a:srgbClr val="FFFFFF"/>
              </a:solidFill>
              <a:latin typeface="Calibri"/>
              <a:cs typeface="+mn-cs"/>
            </a:endParaRPr>
          </a:p>
        </p:txBody>
      </p:sp>
      <p:sp>
        <p:nvSpPr>
          <p:cNvPr id="11273" name="Rectangle 8"/>
          <p:cNvSpPr>
            <a:spLocks noChangeArrowheads="1"/>
          </p:cNvSpPr>
          <p:nvPr/>
        </p:nvSpPr>
        <p:spPr bwMode="auto">
          <a:xfrm>
            <a:off x="4487863" y="3205163"/>
            <a:ext cx="714375" cy="1682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9001" tIns="29503" rIns="59001" bIns="29503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7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с.Сырт</a:t>
            </a:r>
          </a:p>
        </p:txBody>
      </p:sp>
      <p:sp>
        <p:nvSpPr>
          <p:cNvPr id="134" name="Полилиния 133"/>
          <p:cNvSpPr/>
          <p:nvPr/>
        </p:nvSpPr>
        <p:spPr>
          <a:xfrm>
            <a:off x="207963" y="741363"/>
            <a:ext cx="7489825" cy="3332162"/>
          </a:xfrm>
          <a:custGeom>
            <a:avLst/>
            <a:gdLst>
              <a:gd name="connsiteX0" fmla="*/ 0 w 7488821"/>
              <a:gd name="connsiteY0" fmla="*/ 3333509 h 3333509"/>
              <a:gd name="connsiteX1" fmla="*/ 23150 w 7488821"/>
              <a:gd name="connsiteY1" fmla="*/ 3044142 h 3333509"/>
              <a:gd name="connsiteX2" fmla="*/ 46299 w 7488821"/>
              <a:gd name="connsiteY2" fmla="*/ 2951544 h 3333509"/>
              <a:gd name="connsiteX3" fmla="*/ 57874 w 7488821"/>
              <a:gd name="connsiteY3" fmla="*/ 2916820 h 3333509"/>
              <a:gd name="connsiteX4" fmla="*/ 150471 w 7488821"/>
              <a:gd name="connsiteY4" fmla="*/ 2801073 h 3333509"/>
              <a:gd name="connsiteX5" fmla="*/ 208345 w 7488821"/>
              <a:gd name="connsiteY5" fmla="*/ 2754774 h 3333509"/>
              <a:gd name="connsiteX6" fmla="*/ 243069 w 7488821"/>
              <a:gd name="connsiteY6" fmla="*/ 2743200 h 3333509"/>
              <a:gd name="connsiteX7" fmla="*/ 300942 w 7488821"/>
              <a:gd name="connsiteY7" fmla="*/ 2708476 h 3333509"/>
              <a:gd name="connsiteX8" fmla="*/ 358815 w 7488821"/>
              <a:gd name="connsiteY8" fmla="*/ 2673752 h 3333509"/>
              <a:gd name="connsiteX9" fmla="*/ 428264 w 7488821"/>
              <a:gd name="connsiteY9" fmla="*/ 2627453 h 3333509"/>
              <a:gd name="connsiteX10" fmla="*/ 462988 w 7488821"/>
              <a:gd name="connsiteY10" fmla="*/ 2615878 h 3333509"/>
              <a:gd name="connsiteX11" fmla="*/ 497712 w 7488821"/>
              <a:gd name="connsiteY11" fmla="*/ 2592729 h 3333509"/>
              <a:gd name="connsiteX12" fmla="*/ 532436 w 7488821"/>
              <a:gd name="connsiteY12" fmla="*/ 2581154 h 3333509"/>
              <a:gd name="connsiteX13" fmla="*/ 567160 w 7488821"/>
              <a:gd name="connsiteY13" fmla="*/ 2558005 h 3333509"/>
              <a:gd name="connsiteX14" fmla="*/ 601884 w 7488821"/>
              <a:gd name="connsiteY14" fmla="*/ 2546430 h 3333509"/>
              <a:gd name="connsiteX15" fmla="*/ 636608 w 7488821"/>
              <a:gd name="connsiteY15" fmla="*/ 2523281 h 3333509"/>
              <a:gd name="connsiteX16" fmla="*/ 717631 w 7488821"/>
              <a:gd name="connsiteY16" fmla="*/ 2500131 h 3333509"/>
              <a:gd name="connsiteX17" fmla="*/ 752355 w 7488821"/>
              <a:gd name="connsiteY17" fmla="*/ 2476982 h 3333509"/>
              <a:gd name="connsiteX18" fmla="*/ 879676 w 7488821"/>
              <a:gd name="connsiteY18" fmla="*/ 2442258 h 3333509"/>
              <a:gd name="connsiteX19" fmla="*/ 914400 w 7488821"/>
              <a:gd name="connsiteY19" fmla="*/ 2419109 h 3333509"/>
              <a:gd name="connsiteX20" fmla="*/ 995423 w 7488821"/>
              <a:gd name="connsiteY20" fmla="*/ 2395959 h 3333509"/>
              <a:gd name="connsiteX21" fmla="*/ 1030147 w 7488821"/>
              <a:gd name="connsiteY21" fmla="*/ 2384385 h 3333509"/>
              <a:gd name="connsiteX22" fmla="*/ 1134319 w 7488821"/>
              <a:gd name="connsiteY22" fmla="*/ 2338086 h 3333509"/>
              <a:gd name="connsiteX23" fmla="*/ 1169043 w 7488821"/>
              <a:gd name="connsiteY23" fmla="*/ 2326511 h 3333509"/>
              <a:gd name="connsiteX24" fmla="*/ 1203767 w 7488821"/>
              <a:gd name="connsiteY24" fmla="*/ 2314936 h 3333509"/>
              <a:gd name="connsiteX25" fmla="*/ 1354238 w 7488821"/>
              <a:gd name="connsiteY25" fmla="*/ 2326511 h 3333509"/>
              <a:gd name="connsiteX26" fmla="*/ 1388962 w 7488821"/>
              <a:gd name="connsiteY26" fmla="*/ 2338086 h 3333509"/>
              <a:gd name="connsiteX27" fmla="*/ 1469985 w 7488821"/>
              <a:gd name="connsiteY27" fmla="*/ 2349661 h 3333509"/>
              <a:gd name="connsiteX28" fmla="*/ 1539433 w 7488821"/>
              <a:gd name="connsiteY28" fmla="*/ 2372810 h 3333509"/>
              <a:gd name="connsiteX29" fmla="*/ 1597307 w 7488821"/>
              <a:gd name="connsiteY29" fmla="*/ 2384385 h 3333509"/>
              <a:gd name="connsiteX30" fmla="*/ 1643605 w 7488821"/>
              <a:gd name="connsiteY30" fmla="*/ 2395959 h 3333509"/>
              <a:gd name="connsiteX31" fmla="*/ 1713053 w 7488821"/>
              <a:gd name="connsiteY31" fmla="*/ 2407534 h 3333509"/>
              <a:gd name="connsiteX32" fmla="*/ 1828800 w 7488821"/>
              <a:gd name="connsiteY32" fmla="*/ 2395959 h 3333509"/>
              <a:gd name="connsiteX33" fmla="*/ 1840375 w 7488821"/>
              <a:gd name="connsiteY33" fmla="*/ 2361235 h 3333509"/>
              <a:gd name="connsiteX34" fmla="*/ 1828800 w 7488821"/>
              <a:gd name="connsiteY34" fmla="*/ 2083443 h 3333509"/>
              <a:gd name="connsiteX35" fmla="*/ 1840375 w 7488821"/>
              <a:gd name="connsiteY35" fmla="*/ 1875098 h 3333509"/>
              <a:gd name="connsiteX36" fmla="*/ 1898248 w 7488821"/>
              <a:gd name="connsiteY36" fmla="*/ 1770926 h 3333509"/>
              <a:gd name="connsiteX37" fmla="*/ 1921398 w 7488821"/>
              <a:gd name="connsiteY37" fmla="*/ 1747777 h 3333509"/>
              <a:gd name="connsiteX38" fmla="*/ 1967697 w 7488821"/>
              <a:gd name="connsiteY38" fmla="*/ 1689904 h 3333509"/>
              <a:gd name="connsiteX39" fmla="*/ 1979271 w 7488821"/>
              <a:gd name="connsiteY39" fmla="*/ 1655179 h 3333509"/>
              <a:gd name="connsiteX40" fmla="*/ 2048719 w 7488821"/>
              <a:gd name="connsiteY40" fmla="*/ 1585731 h 3333509"/>
              <a:gd name="connsiteX41" fmla="*/ 2060294 w 7488821"/>
              <a:gd name="connsiteY41" fmla="*/ 1551007 h 3333509"/>
              <a:gd name="connsiteX42" fmla="*/ 2083443 w 7488821"/>
              <a:gd name="connsiteY42" fmla="*/ 1516283 h 3333509"/>
              <a:gd name="connsiteX43" fmla="*/ 2071869 w 7488821"/>
              <a:gd name="connsiteY43" fmla="*/ 1354238 h 3333509"/>
              <a:gd name="connsiteX44" fmla="*/ 2060294 w 7488821"/>
              <a:gd name="connsiteY44" fmla="*/ 1261640 h 3333509"/>
              <a:gd name="connsiteX45" fmla="*/ 2037145 w 7488821"/>
              <a:gd name="connsiteY45" fmla="*/ 1145893 h 3333509"/>
              <a:gd name="connsiteX46" fmla="*/ 2013995 w 7488821"/>
              <a:gd name="connsiteY46" fmla="*/ 1076445 h 3333509"/>
              <a:gd name="connsiteX47" fmla="*/ 1979271 w 7488821"/>
              <a:gd name="connsiteY47" fmla="*/ 1053296 h 3333509"/>
              <a:gd name="connsiteX48" fmla="*/ 1979271 w 7488821"/>
              <a:gd name="connsiteY48" fmla="*/ 891250 h 3333509"/>
              <a:gd name="connsiteX49" fmla="*/ 2002421 w 7488821"/>
              <a:gd name="connsiteY49" fmla="*/ 868101 h 3333509"/>
              <a:gd name="connsiteX50" fmla="*/ 2037145 w 7488821"/>
              <a:gd name="connsiteY50" fmla="*/ 821802 h 3333509"/>
              <a:gd name="connsiteX51" fmla="*/ 2060294 w 7488821"/>
              <a:gd name="connsiteY51" fmla="*/ 787078 h 3333509"/>
              <a:gd name="connsiteX52" fmla="*/ 2095018 w 7488821"/>
              <a:gd name="connsiteY52" fmla="*/ 763929 h 3333509"/>
              <a:gd name="connsiteX53" fmla="*/ 2118167 w 7488821"/>
              <a:gd name="connsiteY53" fmla="*/ 740779 h 3333509"/>
              <a:gd name="connsiteX54" fmla="*/ 2164466 w 7488821"/>
              <a:gd name="connsiteY54" fmla="*/ 717630 h 3333509"/>
              <a:gd name="connsiteX55" fmla="*/ 2233914 w 7488821"/>
              <a:gd name="connsiteY55" fmla="*/ 682906 h 3333509"/>
              <a:gd name="connsiteX56" fmla="*/ 2326512 w 7488821"/>
              <a:gd name="connsiteY56" fmla="*/ 613458 h 3333509"/>
              <a:gd name="connsiteX57" fmla="*/ 2372810 w 7488821"/>
              <a:gd name="connsiteY57" fmla="*/ 590309 h 3333509"/>
              <a:gd name="connsiteX58" fmla="*/ 2395960 w 7488821"/>
              <a:gd name="connsiteY58" fmla="*/ 567159 h 3333509"/>
              <a:gd name="connsiteX59" fmla="*/ 2604304 w 7488821"/>
              <a:gd name="connsiteY59" fmla="*/ 474562 h 3333509"/>
              <a:gd name="connsiteX60" fmla="*/ 2650603 w 7488821"/>
              <a:gd name="connsiteY60" fmla="*/ 451412 h 3333509"/>
              <a:gd name="connsiteX61" fmla="*/ 2754775 w 7488821"/>
              <a:gd name="connsiteY61" fmla="*/ 428263 h 3333509"/>
              <a:gd name="connsiteX62" fmla="*/ 2812648 w 7488821"/>
              <a:gd name="connsiteY62" fmla="*/ 405114 h 3333509"/>
              <a:gd name="connsiteX63" fmla="*/ 2905246 w 7488821"/>
              <a:gd name="connsiteY63" fmla="*/ 370390 h 3333509"/>
              <a:gd name="connsiteX64" fmla="*/ 2951545 w 7488821"/>
              <a:gd name="connsiteY64" fmla="*/ 347240 h 3333509"/>
              <a:gd name="connsiteX65" fmla="*/ 3032567 w 7488821"/>
              <a:gd name="connsiteY65" fmla="*/ 324091 h 3333509"/>
              <a:gd name="connsiteX66" fmla="*/ 3090441 w 7488821"/>
              <a:gd name="connsiteY66" fmla="*/ 300942 h 3333509"/>
              <a:gd name="connsiteX67" fmla="*/ 3125165 w 7488821"/>
              <a:gd name="connsiteY67" fmla="*/ 277792 h 3333509"/>
              <a:gd name="connsiteX68" fmla="*/ 3240912 w 7488821"/>
              <a:gd name="connsiteY68" fmla="*/ 254643 h 3333509"/>
              <a:gd name="connsiteX69" fmla="*/ 3321934 w 7488821"/>
              <a:gd name="connsiteY69" fmla="*/ 231493 h 3333509"/>
              <a:gd name="connsiteX70" fmla="*/ 3402957 w 7488821"/>
              <a:gd name="connsiteY70" fmla="*/ 208344 h 3333509"/>
              <a:gd name="connsiteX71" fmla="*/ 3472405 w 7488821"/>
              <a:gd name="connsiteY71" fmla="*/ 196769 h 3333509"/>
              <a:gd name="connsiteX72" fmla="*/ 3518704 w 7488821"/>
              <a:gd name="connsiteY72" fmla="*/ 173620 h 3333509"/>
              <a:gd name="connsiteX73" fmla="*/ 3692324 w 7488821"/>
              <a:gd name="connsiteY73" fmla="*/ 150471 h 3333509"/>
              <a:gd name="connsiteX74" fmla="*/ 3923818 w 7488821"/>
              <a:gd name="connsiteY74" fmla="*/ 127321 h 3333509"/>
              <a:gd name="connsiteX75" fmla="*/ 4178461 w 7488821"/>
              <a:gd name="connsiteY75" fmla="*/ 92597 h 3333509"/>
              <a:gd name="connsiteX76" fmla="*/ 4247909 w 7488821"/>
              <a:gd name="connsiteY76" fmla="*/ 81023 h 3333509"/>
              <a:gd name="connsiteX77" fmla="*/ 4398380 w 7488821"/>
              <a:gd name="connsiteY77" fmla="*/ 46298 h 3333509"/>
              <a:gd name="connsiteX78" fmla="*/ 4433104 w 7488821"/>
              <a:gd name="connsiteY78" fmla="*/ 34724 h 3333509"/>
              <a:gd name="connsiteX79" fmla="*/ 4479403 w 7488821"/>
              <a:gd name="connsiteY79" fmla="*/ 23149 h 3333509"/>
              <a:gd name="connsiteX80" fmla="*/ 4514127 w 7488821"/>
              <a:gd name="connsiteY80" fmla="*/ 11574 h 3333509"/>
              <a:gd name="connsiteX81" fmla="*/ 4653023 w 7488821"/>
              <a:gd name="connsiteY81" fmla="*/ 0 h 3333509"/>
              <a:gd name="connsiteX82" fmla="*/ 4942390 w 7488821"/>
              <a:gd name="connsiteY82" fmla="*/ 23149 h 3333509"/>
              <a:gd name="connsiteX83" fmla="*/ 5058137 w 7488821"/>
              <a:gd name="connsiteY83" fmla="*/ 46298 h 3333509"/>
              <a:gd name="connsiteX84" fmla="*/ 5278056 w 7488821"/>
              <a:gd name="connsiteY84" fmla="*/ 69448 h 3333509"/>
              <a:gd name="connsiteX85" fmla="*/ 5359079 w 7488821"/>
              <a:gd name="connsiteY85" fmla="*/ 81023 h 3333509"/>
              <a:gd name="connsiteX86" fmla="*/ 5451676 w 7488821"/>
              <a:gd name="connsiteY86" fmla="*/ 92597 h 3333509"/>
              <a:gd name="connsiteX87" fmla="*/ 5648446 w 7488821"/>
              <a:gd name="connsiteY87" fmla="*/ 115747 h 3333509"/>
              <a:gd name="connsiteX88" fmla="*/ 6088284 w 7488821"/>
              <a:gd name="connsiteY88" fmla="*/ 127321 h 3333509"/>
              <a:gd name="connsiteX89" fmla="*/ 6342927 w 7488821"/>
              <a:gd name="connsiteY89" fmla="*/ 138896 h 3333509"/>
              <a:gd name="connsiteX90" fmla="*/ 6609145 w 7488821"/>
              <a:gd name="connsiteY90" fmla="*/ 127321 h 3333509"/>
              <a:gd name="connsiteX91" fmla="*/ 6678593 w 7488821"/>
              <a:gd name="connsiteY91" fmla="*/ 104172 h 3333509"/>
              <a:gd name="connsiteX92" fmla="*/ 6956385 w 7488821"/>
              <a:gd name="connsiteY92" fmla="*/ 115747 h 3333509"/>
              <a:gd name="connsiteX93" fmla="*/ 7141580 w 7488821"/>
              <a:gd name="connsiteY93" fmla="*/ 138896 h 3333509"/>
              <a:gd name="connsiteX94" fmla="*/ 7234178 w 7488821"/>
              <a:gd name="connsiteY94" fmla="*/ 231493 h 3333509"/>
              <a:gd name="connsiteX95" fmla="*/ 7245752 w 7488821"/>
              <a:gd name="connsiteY95" fmla="*/ 266217 h 3333509"/>
              <a:gd name="connsiteX96" fmla="*/ 7257327 w 7488821"/>
              <a:gd name="connsiteY96" fmla="*/ 300942 h 3333509"/>
              <a:gd name="connsiteX97" fmla="*/ 7268902 w 7488821"/>
              <a:gd name="connsiteY97" fmla="*/ 335666 h 3333509"/>
              <a:gd name="connsiteX98" fmla="*/ 7280476 w 7488821"/>
              <a:gd name="connsiteY98" fmla="*/ 416688 h 3333509"/>
              <a:gd name="connsiteX99" fmla="*/ 7292051 w 7488821"/>
              <a:gd name="connsiteY99" fmla="*/ 451412 h 3333509"/>
              <a:gd name="connsiteX100" fmla="*/ 7315200 w 7488821"/>
              <a:gd name="connsiteY100" fmla="*/ 532435 h 3333509"/>
              <a:gd name="connsiteX101" fmla="*/ 7338350 w 7488821"/>
              <a:gd name="connsiteY101" fmla="*/ 694481 h 3333509"/>
              <a:gd name="connsiteX102" fmla="*/ 7349924 w 7488821"/>
              <a:gd name="connsiteY102" fmla="*/ 729205 h 3333509"/>
              <a:gd name="connsiteX103" fmla="*/ 7396223 w 7488821"/>
              <a:gd name="connsiteY103" fmla="*/ 798653 h 3333509"/>
              <a:gd name="connsiteX104" fmla="*/ 7442522 w 7488821"/>
              <a:gd name="connsiteY104" fmla="*/ 868101 h 3333509"/>
              <a:gd name="connsiteX105" fmla="*/ 7477246 w 7488821"/>
              <a:gd name="connsiteY105" fmla="*/ 972273 h 3333509"/>
              <a:gd name="connsiteX106" fmla="*/ 7488821 w 7488821"/>
              <a:gd name="connsiteY106" fmla="*/ 1006997 h 3333509"/>
              <a:gd name="connsiteX107" fmla="*/ 7465671 w 7488821"/>
              <a:gd name="connsiteY107" fmla="*/ 1099595 h 3333509"/>
              <a:gd name="connsiteX108" fmla="*/ 7442522 w 7488821"/>
              <a:gd name="connsiteY108" fmla="*/ 1145893 h 3333509"/>
              <a:gd name="connsiteX109" fmla="*/ 7430947 w 7488821"/>
              <a:gd name="connsiteY109" fmla="*/ 1180617 h 3333509"/>
              <a:gd name="connsiteX110" fmla="*/ 7419372 w 7488821"/>
              <a:gd name="connsiteY110" fmla="*/ 1226916 h 3333509"/>
              <a:gd name="connsiteX111" fmla="*/ 7396223 w 7488821"/>
              <a:gd name="connsiteY111" fmla="*/ 1250066 h 3333509"/>
              <a:gd name="connsiteX112" fmla="*/ 7361499 w 7488821"/>
              <a:gd name="connsiteY112" fmla="*/ 1365812 h 3333509"/>
              <a:gd name="connsiteX113" fmla="*/ 7338350 w 7488821"/>
              <a:gd name="connsiteY113" fmla="*/ 1412111 h 3333509"/>
              <a:gd name="connsiteX114" fmla="*/ 7326775 w 7488821"/>
              <a:gd name="connsiteY114" fmla="*/ 1458410 h 3333509"/>
              <a:gd name="connsiteX115" fmla="*/ 7315200 w 7488821"/>
              <a:gd name="connsiteY115" fmla="*/ 1493134 h 3333509"/>
              <a:gd name="connsiteX116" fmla="*/ 7303626 w 7488821"/>
              <a:gd name="connsiteY116" fmla="*/ 1574157 h 3333509"/>
              <a:gd name="connsiteX117" fmla="*/ 7292051 w 7488821"/>
              <a:gd name="connsiteY117" fmla="*/ 1620455 h 3333509"/>
              <a:gd name="connsiteX118" fmla="*/ 7268902 w 7488821"/>
              <a:gd name="connsiteY118" fmla="*/ 1782501 h 3333509"/>
              <a:gd name="connsiteX119" fmla="*/ 7280476 w 7488821"/>
              <a:gd name="connsiteY119" fmla="*/ 2916820 h 333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7488821" h="3333509">
                <a:moveTo>
                  <a:pt x="0" y="3333509"/>
                </a:moveTo>
                <a:cubicBezTo>
                  <a:pt x="4691" y="3249081"/>
                  <a:pt x="5032" y="3134733"/>
                  <a:pt x="23150" y="3044142"/>
                </a:cubicBezTo>
                <a:cubicBezTo>
                  <a:pt x="29390" y="3012944"/>
                  <a:pt x="36238" y="2981727"/>
                  <a:pt x="46299" y="2951544"/>
                </a:cubicBezTo>
                <a:cubicBezTo>
                  <a:pt x="50157" y="2939969"/>
                  <a:pt x="51949" y="2927485"/>
                  <a:pt x="57874" y="2916820"/>
                </a:cubicBezTo>
                <a:cubicBezTo>
                  <a:pt x="94377" y="2851115"/>
                  <a:pt x="101680" y="2849863"/>
                  <a:pt x="150471" y="2801073"/>
                </a:cubicBezTo>
                <a:cubicBezTo>
                  <a:pt x="172000" y="2779544"/>
                  <a:pt x="179147" y="2769373"/>
                  <a:pt x="208345" y="2754774"/>
                </a:cubicBezTo>
                <a:cubicBezTo>
                  <a:pt x="219258" y="2749318"/>
                  <a:pt x="231494" y="2747058"/>
                  <a:pt x="243069" y="2743200"/>
                </a:cubicBezTo>
                <a:cubicBezTo>
                  <a:pt x="301724" y="2684543"/>
                  <a:pt x="225814" y="2753553"/>
                  <a:pt x="300942" y="2708476"/>
                </a:cubicBezTo>
                <a:cubicBezTo>
                  <a:pt x="380383" y="2660811"/>
                  <a:pt x="260448" y="2706539"/>
                  <a:pt x="358815" y="2673752"/>
                </a:cubicBezTo>
                <a:cubicBezTo>
                  <a:pt x="381965" y="2658319"/>
                  <a:pt x="401869" y="2636251"/>
                  <a:pt x="428264" y="2627453"/>
                </a:cubicBezTo>
                <a:cubicBezTo>
                  <a:pt x="439839" y="2623595"/>
                  <a:pt x="452075" y="2621334"/>
                  <a:pt x="462988" y="2615878"/>
                </a:cubicBezTo>
                <a:cubicBezTo>
                  <a:pt x="475430" y="2609657"/>
                  <a:pt x="485270" y="2598950"/>
                  <a:pt x="497712" y="2592729"/>
                </a:cubicBezTo>
                <a:cubicBezTo>
                  <a:pt x="508625" y="2587273"/>
                  <a:pt x="521523" y="2586610"/>
                  <a:pt x="532436" y="2581154"/>
                </a:cubicBezTo>
                <a:cubicBezTo>
                  <a:pt x="544878" y="2574933"/>
                  <a:pt x="554718" y="2564226"/>
                  <a:pt x="567160" y="2558005"/>
                </a:cubicBezTo>
                <a:cubicBezTo>
                  <a:pt x="578073" y="2552549"/>
                  <a:pt x="590971" y="2551886"/>
                  <a:pt x="601884" y="2546430"/>
                </a:cubicBezTo>
                <a:cubicBezTo>
                  <a:pt x="614326" y="2540209"/>
                  <a:pt x="624166" y="2529502"/>
                  <a:pt x="636608" y="2523281"/>
                </a:cubicBezTo>
                <a:cubicBezTo>
                  <a:pt x="653214" y="2514978"/>
                  <a:pt x="702795" y="2503840"/>
                  <a:pt x="717631" y="2500131"/>
                </a:cubicBezTo>
                <a:cubicBezTo>
                  <a:pt x="729206" y="2492415"/>
                  <a:pt x="739643" y="2482632"/>
                  <a:pt x="752355" y="2476982"/>
                </a:cubicBezTo>
                <a:cubicBezTo>
                  <a:pt x="800414" y="2455623"/>
                  <a:pt x="830166" y="2452160"/>
                  <a:pt x="879676" y="2442258"/>
                </a:cubicBezTo>
                <a:cubicBezTo>
                  <a:pt x="891251" y="2434542"/>
                  <a:pt x="901958" y="2425330"/>
                  <a:pt x="914400" y="2419109"/>
                </a:cubicBezTo>
                <a:cubicBezTo>
                  <a:pt x="932902" y="2409858"/>
                  <a:pt x="978115" y="2400904"/>
                  <a:pt x="995423" y="2395959"/>
                </a:cubicBezTo>
                <a:cubicBezTo>
                  <a:pt x="1007154" y="2392607"/>
                  <a:pt x="1018572" y="2388243"/>
                  <a:pt x="1030147" y="2384385"/>
                </a:cubicBezTo>
                <a:cubicBezTo>
                  <a:pt x="1085175" y="2347699"/>
                  <a:pt x="1051673" y="2365635"/>
                  <a:pt x="1134319" y="2338086"/>
                </a:cubicBezTo>
                <a:lnTo>
                  <a:pt x="1169043" y="2326511"/>
                </a:lnTo>
                <a:lnTo>
                  <a:pt x="1203767" y="2314936"/>
                </a:lnTo>
                <a:cubicBezTo>
                  <a:pt x="1253924" y="2318794"/>
                  <a:pt x="1304321" y="2320271"/>
                  <a:pt x="1354238" y="2326511"/>
                </a:cubicBezTo>
                <a:cubicBezTo>
                  <a:pt x="1366345" y="2328024"/>
                  <a:pt x="1376998" y="2335693"/>
                  <a:pt x="1388962" y="2338086"/>
                </a:cubicBezTo>
                <a:cubicBezTo>
                  <a:pt x="1415714" y="2343437"/>
                  <a:pt x="1442977" y="2345803"/>
                  <a:pt x="1469985" y="2349661"/>
                </a:cubicBezTo>
                <a:cubicBezTo>
                  <a:pt x="1493134" y="2357377"/>
                  <a:pt x="1515505" y="2368024"/>
                  <a:pt x="1539433" y="2372810"/>
                </a:cubicBezTo>
                <a:cubicBezTo>
                  <a:pt x="1558724" y="2376668"/>
                  <a:pt x="1578102" y="2380117"/>
                  <a:pt x="1597307" y="2384385"/>
                </a:cubicBezTo>
                <a:cubicBezTo>
                  <a:pt x="1612836" y="2387836"/>
                  <a:pt x="1628006" y="2392839"/>
                  <a:pt x="1643605" y="2395959"/>
                </a:cubicBezTo>
                <a:cubicBezTo>
                  <a:pt x="1666618" y="2400562"/>
                  <a:pt x="1689904" y="2403676"/>
                  <a:pt x="1713053" y="2407534"/>
                </a:cubicBezTo>
                <a:cubicBezTo>
                  <a:pt x="1751635" y="2403676"/>
                  <a:pt x="1792360" y="2409210"/>
                  <a:pt x="1828800" y="2395959"/>
                </a:cubicBezTo>
                <a:cubicBezTo>
                  <a:pt x="1840266" y="2391789"/>
                  <a:pt x="1840375" y="2373436"/>
                  <a:pt x="1840375" y="2361235"/>
                </a:cubicBezTo>
                <a:cubicBezTo>
                  <a:pt x="1840375" y="2268557"/>
                  <a:pt x="1832658" y="2176040"/>
                  <a:pt x="1828800" y="2083443"/>
                </a:cubicBezTo>
                <a:cubicBezTo>
                  <a:pt x="1832658" y="2013995"/>
                  <a:pt x="1833780" y="1944340"/>
                  <a:pt x="1840375" y="1875098"/>
                </a:cubicBezTo>
                <a:cubicBezTo>
                  <a:pt x="1843439" y="1842925"/>
                  <a:pt x="1884653" y="1784520"/>
                  <a:pt x="1898248" y="1770926"/>
                </a:cubicBezTo>
                <a:cubicBezTo>
                  <a:pt x="1905965" y="1763210"/>
                  <a:pt x="1914581" y="1756298"/>
                  <a:pt x="1921398" y="1747777"/>
                </a:cubicBezTo>
                <a:cubicBezTo>
                  <a:pt x="1979804" y="1674771"/>
                  <a:pt x="1911801" y="1745798"/>
                  <a:pt x="1967697" y="1689904"/>
                </a:cubicBezTo>
                <a:cubicBezTo>
                  <a:pt x="1971555" y="1678329"/>
                  <a:pt x="1971780" y="1664810"/>
                  <a:pt x="1979271" y="1655179"/>
                </a:cubicBezTo>
                <a:cubicBezTo>
                  <a:pt x="1999370" y="1629337"/>
                  <a:pt x="2048719" y="1585731"/>
                  <a:pt x="2048719" y="1585731"/>
                </a:cubicBezTo>
                <a:cubicBezTo>
                  <a:pt x="2052577" y="1574156"/>
                  <a:pt x="2054838" y="1561920"/>
                  <a:pt x="2060294" y="1551007"/>
                </a:cubicBezTo>
                <a:cubicBezTo>
                  <a:pt x="2066515" y="1538565"/>
                  <a:pt x="2082626" y="1530170"/>
                  <a:pt x="2083443" y="1516283"/>
                </a:cubicBezTo>
                <a:cubicBezTo>
                  <a:pt x="2086623" y="1462224"/>
                  <a:pt x="2076772" y="1408168"/>
                  <a:pt x="2071869" y="1354238"/>
                </a:cubicBezTo>
                <a:cubicBezTo>
                  <a:pt x="2069053" y="1323260"/>
                  <a:pt x="2064693" y="1292434"/>
                  <a:pt x="2060294" y="1261640"/>
                </a:cubicBezTo>
                <a:cubicBezTo>
                  <a:pt x="2054607" y="1221833"/>
                  <a:pt x="2048647" y="1184232"/>
                  <a:pt x="2037145" y="1145893"/>
                </a:cubicBezTo>
                <a:cubicBezTo>
                  <a:pt x="2030133" y="1122520"/>
                  <a:pt x="2034298" y="1089980"/>
                  <a:pt x="2013995" y="1076445"/>
                </a:cubicBezTo>
                <a:lnTo>
                  <a:pt x="1979271" y="1053296"/>
                </a:lnTo>
                <a:cubicBezTo>
                  <a:pt x="1957522" y="988044"/>
                  <a:pt x="1955066" y="996140"/>
                  <a:pt x="1979271" y="891250"/>
                </a:cubicBezTo>
                <a:cubicBezTo>
                  <a:pt x="1981725" y="880617"/>
                  <a:pt x="1995435" y="876484"/>
                  <a:pt x="2002421" y="868101"/>
                </a:cubicBezTo>
                <a:cubicBezTo>
                  <a:pt x="2014771" y="853281"/>
                  <a:pt x="2025932" y="837500"/>
                  <a:pt x="2037145" y="821802"/>
                </a:cubicBezTo>
                <a:cubicBezTo>
                  <a:pt x="2045231" y="810482"/>
                  <a:pt x="2050457" y="796915"/>
                  <a:pt x="2060294" y="787078"/>
                </a:cubicBezTo>
                <a:cubicBezTo>
                  <a:pt x="2070131" y="777241"/>
                  <a:pt x="2084155" y="772619"/>
                  <a:pt x="2095018" y="763929"/>
                </a:cubicBezTo>
                <a:cubicBezTo>
                  <a:pt x="2103539" y="757112"/>
                  <a:pt x="2109087" y="746832"/>
                  <a:pt x="2118167" y="740779"/>
                </a:cubicBezTo>
                <a:cubicBezTo>
                  <a:pt x="2132524" y="731208"/>
                  <a:pt x="2149485" y="726191"/>
                  <a:pt x="2164466" y="717630"/>
                </a:cubicBezTo>
                <a:cubicBezTo>
                  <a:pt x="2227294" y="681729"/>
                  <a:pt x="2170248" y="704129"/>
                  <a:pt x="2233914" y="682906"/>
                </a:cubicBezTo>
                <a:cubicBezTo>
                  <a:pt x="2266469" y="650352"/>
                  <a:pt x="2274163" y="639632"/>
                  <a:pt x="2326512" y="613458"/>
                </a:cubicBezTo>
                <a:cubicBezTo>
                  <a:pt x="2341945" y="605742"/>
                  <a:pt x="2358454" y="599880"/>
                  <a:pt x="2372810" y="590309"/>
                </a:cubicBezTo>
                <a:cubicBezTo>
                  <a:pt x="2381890" y="584256"/>
                  <a:pt x="2386602" y="572774"/>
                  <a:pt x="2395960" y="567159"/>
                </a:cubicBezTo>
                <a:cubicBezTo>
                  <a:pt x="2518695" y="493518"/>
                  <a:pt x="2464981" y="544225"/>
                  <a:pt x="2604304" y="474562"/>
                </a:cubicBezTo>
                <a:cubicBezTo>
                  <a:pt x="2619737" y="466845"/>
                  <a:pt x="2634111" y="456486"/>
                  <a:pt x="2650603" y="451412"/>
                </a:cubicBezTo>
                <a:cubicBezTo>
                  <a:pt x="2684601" y="440951"/>
                  <a:pt x="2720573" y="438035"/>
                  <a:pt x="2754775" y="428263"/>
                </a:cubicBezTo>
                <a:cubicBezTo>
                  <a:pt x="2774753" y="422555"/>
                  <a:pt x="2793194" y="412409"/>
                  <a:pt x="2812648" y="405114"/>
                </a:cubicBezTo>
                <a:cubicBezTo>
                  <a:pt x="2873725" y="382210"/>
                  <a:pt x="2824733" y="406173"/>
                  <a:pt x="2905246" y="370390"/>
                </a:cubicBezTo>
                <a:cubicBezTo>
                  <a:pt x="2921014" y="363382"/>
                  <a:pt x="2935685" y="354037"/>
                  <a:pt x="2951545" y="347240"/>
                </a:cubicBezTo>
                <a:cubicBezTo>
                  <a:pt x="2990545" y="330526"/>
                  <a:pt x="2988535" y="338768"/>
                  <a:pt x="3032567" y="324091"/>
                </a:cubicBezTo>
                <a:cubicBezTo>
                  <a:pt x="3052278" y="317521"/>
                  <a:pt x="3071857" y="310234"/>
                  <a:pt x="3090441" y="300942"/>
                </a:cubicBezTo>
                <a:cubicBezTo>
                  <a:pt x="3102884" y="294721"/>
                  <a:pt x="3112379" y="283272"/>
                  <a:pt x="3125165" y="277792"/>
                </a:cubicBezTo>
                <a:cubicBezTo>
                  <a:pt x="3147143" y="268373"/>
                  <a:pt x="3225241" y="257255"/>
                  <a:pt x="3240912" y="254643"/>
                </a:cubicBezTo>
                <a:cubicBezTo>
                  <a:pt x="3324143" y="226899"/>
                  <a:pt x="3220232" y="260550"/>
                  <a:pt x="3321934" y="231493"/>
                </a:cubicBezTo>
                <a:cubicBezTo>
                  <a:pt x="3373401" y="216788"/>
                  <a:pt x="3342671" y="220402"/>
                  <a:pt x="3402957" y="208344"/>
                </a:cubicBezTo>
                <a:cubicBezTo>
                  <a:pt x="3425970" y="203741"/>
                  <a:pt x="3449256" y="200627"/>
                  <a:pt x="3472405" y="196769"/>
                </a:cubicBezTo>
                <a:cubicBezTo>
                  <a:pt x="3487838" y="189053"/>
                  <a:pt x="3502057" y="178160"/>
                  <a:pt x="3518704" y="173620"/>
                </a:cubicBezTo>
                <a:cubicBezTo>
                  <a:pt x="3531509" y="170128"/>
                  <a:pt x="3685545" y="151197"/>
                  <a:pt x="3692324" y="150471"/>
                </a:cubicBezTo>
                <a:cubicBezTo>
                  <a:pt x="3769432" y="142209"/>
                  <a:pt x="3846867" y="136939"/>
                  <a:pt x="3923818" y="127321"/>
                </a:cubicBezTo>
                <a:cubicBezTo>
                  <a:pt x="4039173" y="112902"/>
                  <a:pt x="4040674" y="113265"/>
                  <a:pt x="4178461" y="92597"/>
                </a:cubicBezTo>
                <a:cubicBezTo>
                  <a:pt x="4201670" y="89116"/>
                  <a:pt x="4224760" y="84881"/>
                  <a:pt x="4247909" y="81023"/>
                </a:cubicBezTo>
                <a:cubicBezTo>
                  <a:pt x="4335442" y="37256"/>
                  <a:pt x="4256841" y="69887"/>
                  <a:pt x="4398380" y="46298"/>
                </a:cubicBezTo>
                <a:cubicBezTo>
                  <a:pt x="4410415" y="44292"/>
                  <a:pt x="4421373" y="38076"/>
                  <a:pt x="4433104" y="34724"/>
                </a:cubicBezTo>
                <a:cubicBezTo>
                  <a:pt x="4448400" y="30354"/>
                  <a:pt x="4464107" y="27519"/>
                  <a:pt x="4479403" y="23149"/>
                </a:cubicBezTo>
                <a:cubicBezTo>
                  <a:pt x="4491134" y="19797"/>
                  <a:pt x="4502033" y="13186"/>
                  <a:pt x="4514127" y="11574"/>
                </a:cubicBezTo>
                <a:cubicBezTo>
                  <a:pt x="4560179" y="5434"/>
                  <a:pt x="4606724" y="3858"/>
                  <a:pt x="4653023" y="0"/>
                </a:cubicBezTo>
                <a:cubicBezTo>
                  <a:pt x="4752088" y="5827"/>
                  <a:pt x="4845555" y="7010"/>
                  <a:pt x="4942390" y="23149"/>
                </a:cubicBezTo>
                <a:cubicBezTo>
                  <a:pt x="4981201" y="29618"/>
                  <a:pt x="5018952" y="42736"/>
                  <a:pt x="5058137" y="46298"/>
                </a:cubicBezTo>
                <a:cubicBezTo>
                  <a:pt x="5180141" y="57390"/>
                  <a:pt x="5169666" y="54996"/>
                  <a:pt x="5278056" y="69448"/>
                </a:cubicBezTo>
                <a:lnTo>
                  <a:pt x="5359079" y="81023"/>
                </a:lnTo>
                <a:lnTo>
                  <a:pt x="5451676" y="92597"/>
                </a:lnTo>
                <a:cubicBezTo>
                  <a:pt x="5519513" y="101642"/>
                  <a:pt x="5578848" y="112847"/>
                  <a:pt x="5648446" y="115747"/>
                </a:cubicBezTo>
                <a:cubicBezTo>
                  <a:pt x="5794982" y="121853"/>
                  <a:pt x="5941702" y="122435"/>
                  <a:pt x="6088284" y="127321"/>
                </a:cubicBezTo>
                <a:cubicBezTo>
                  <a:pt x="6173205" y="130152"/>
                  <a:pt x="6258046" y="135038"/>
                  <a:pt x="6342927" y="138896"/>
                </a:cubicBezTo>
                <a:cubicBezTo>
                  <a:pt x="6431666" y="135038"/>
                  <a:pt x="6520793" y="136461"/>
                  <a:pt x="6609145" y="127321"/>
                </a:cubicBezTo>
                <a:cubicBezTo>
                  <a:pt x="6633417" y="124810"/>
                  <a:pt x="6678593" y="104172"/>
                  <a:pt x="6678593" y="104172"/>
                </a:cubicBezTo>
                <a:cubicBezTo>
                  <a:pt x="6771190" y="108030"/>
                  <a:pt x="6863967" y="108816"/>
                  <a:pt x="6956385" y="115747"/>
                </a:cubicBezTo>
                <a:cubicBezTo>
                  <a:pt x="7018423" y="120400"/>
                  <a:pt x="7141580" y="138896"/>
                  <a:pt x="7141580" y="138896"/>
                </a:cubicBezTo>
                <a:cubicBezTo>
                  <a:pt x="7234176" y="169761"/>
                  <a:pt x="7203312" y="138896"/>
                  <a:pt x="7234178" y="231493"/>
                </a:cubicBezTo>
                <a:lnTo>
                  <a:pt x="7245752" y="266217"/>
                </a:lnTo>
                <a:lnTo>
                  <a:pt x="7257327" y="300942"/>
                </a:lnTo>
                <a:lnTo>
                  <a:pt x="7268902" y="335666"/>
                </a:lnTo>
                <a:cubicBezTo>
                  <a:pt x="7272760" y="362673"/>
                  <a:pt x="7275126" y="389936"/>
                  <a:pt x="7280476" y="416688"/>
                </a:cubicBezTo>
                <a:cubicBezTo>
                  <a:pt x="7282869" y="428652"/>
                  <a:pt x="7288699" y="439681"/>
                  <a:pt x="7292051" y="451412"/>
                </a:cubicBezTo>
                <a:cubicBezTo>
                  <a:pt x="7321127" y="553175"/>
                  <a:pt x="7287443" y="449159"/>
                  <a:pt x="7315200" y="532435"/>
                </a:cubicBezTo>
                <a:cubicBezTo>
                  <a:pt x="7322917" y="586450"/>
                  <a:pt x="7321096" y="642717"/>
                  <a:pt x="7338350" y="694481"/>
                </a:cubicBezTo>
                <a:cubicBezTo>
                  <a:pt x="7342208" y="706056"/>
                  <a:pt x="7343999" y="718540"/>
                  <a:pt x="7349924" y="729205"/>
                </a:cubicBezTo>
                <a:cubicBezTo>
                  <a:pt x="7363436" y="753526"/>
                  <a:pt x="7383781" y="773768"/>
                  <a:pt x="7396223" y="798653"/>
                </a:cubicBezTo>
                <a:cubicBezTo>
                  <a:pt x="7424252" y="854713"/>
                  <a:pt x="7407171" y="832751"/>
                  <a:pt x="7442522" y="868101"/>
                </a:cubicBezTo>
                <a:lnTo>
                  <a:pt x="7477246" y="972273"/>
                </a:lnTo>
                <a:lnTo>
                  <a:pt x="7488821" y="1006997"/>
                </a:lnTo>
                <a:cubicBezTo>
                  <a:pt x="7482027" y="1040968"/>
                  <a:pt x="7479019" y="1068451"/>
                  <a:pt x="7465671" y="1099595"/>
                </a:cubicBezTo>
                <a:cubicBezTo>
                  <a:pt x="7458874" y="1115454"/>
                  <a:pt x="7449319" y="1130034"/>
                  <a:pt x="7442522" y="1145893"/>
                </a:cubicBezTo>
                <a:cubicBezTo>
                  <a:pt x="7437716" y="1157107"/>
                  <a:pt x="7434299" y="1168886"/>
                  <a:pt x="7430947" y="1180617"/>
                </a:cubicBezTo>
                <a:cubicBezTo>
                  <a:pt x="7426577" y="1195913"/>
                  <a:pt x="7426486" y="1212687"/>
                  <a:pt x="7419372" y="1226916"/>
                </a:cubicBezTo>
                <a:cubicBezTo>
                  <a:pt x="7414492" y="1236677"/>
                  <a:pt x="7403939" y="1242349"/>
                  <a:pt x="7396223" y="1250066"/>
                </a:cubicBezTo>
                <a:cubicBezTo>
                  <a:pt x="7387916" y="1283293"/>
                  <a:pt x="7375587" y="1337635"/>
                  <a:pt x="7361499" y="1365812"/>
                </a:cubicBezTo>
                <a:cubicBezTo>
                  <a:pt x="7353783" y="1381245"/>
                  <a:pt x="7344408" y="1395955"/>
                  <a:pt x="7338350" y="1412111"/>
                </a:cubicBezTo>
                <a:cubicBezTo>
                  <a:pt x="7332764" y="1427006"/>
                  <a:pt x="7331145" y="1443114"/>
                  <a:pt x="7326775" y="1458410"/>
                </a:cubicBezTo>
                <a:cubicBezTo>
                  <a:pt x="7323423" y="1470141"/>
                  <a:pt x="7319058" y="1481559"/>
                  <a:pt x="7315200" y="1493134"/>
                </a:cubicBezTo>
                <a:cubicBezTo>
                  <a:pt x="7311342" y="1520142"/>
                  <a:pt x="7308506" y="1547315"/>
                  <a:pt x="7303626" y="1574157"/>
                </a:cubicBezTo>
                <a:cubicBezTo>
                  <a:pt x="7300780" y="1589808"/>
                  <a:pt x="7294470" y="1604732"/>
                  <a:pt x="7292051" y="1620455"/>
                </a:cubicBezTo>
                <a:cubicBezTo>
                  <a:pt x="7255384" y="1858783"/>
                  <a:pt x="7300233" y="1625838"/>
                  <a:pt x="7268902" y="1782501"/>
                </a:cubicBezTo>
                <a:cubicBezTo>
                  <a:pt x="7272924" y="2160606"/>
                  <a:pt x="7280476" y="2538694"/>
                  <a:pt x="7280476" y="2916820"/>
                </a:cubicBez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38100">
                <a:solidFill>
                  <a:srgbClr val="00B050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7129463" y="2636838"/>
            <a:ext cx="1849437" cy="441325"/>
          </a:xfrm>
          <a:prstGeom prst="rect">
            <a:avLst/>
          </a:prstGeom>
          <a:solidFill>
            <a:srgbClr val="C5E0B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none" lIns="71993" tIns="35998" rIns="71993" bIns="35998" anchor="ctr" anchorCtr="1">
            <a:spAutoFit/>
          </a:bodyPr>
          <a:lstStyle/>
          <a:p>
            <a:pPr algn="ctr" defTabSz="9143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u="sng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Отрезанные </a:t>
            </a:r>
            <a:r>
              <a:rPr lang="ru-RU" sz="1200" b="1" u="sng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н.п</a:t>
            </a:r>
            <a:r>
              <a:rPr lang="ru-RU" sz="1200" b="1" u="sng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</a:t>
            </a:r>
            <a:r>
              <a:rPr lang="ru-RU" sz="1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  <a:p>
            <a:pPr algn="ctr" defTabSz="9143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u="sng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Объездная дорога: </a:t>
            </a:r>
            <a:r>
              <a:rPr lang="ru-RU" sz="12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км</a:t>
            </a:r>
          </a:p>
        </p:txBody>
      </p:sp>
      <p:grpSp>
        <p:nvGrpSpPr>
          <p:cNvPr id="11276" name="Группа 124"/>
          <p:cNvGrpSpPr>
            <a:grpSpLocks/>
          </p:cNvGrpSpPr>
          <p:nvPr/>
        </p:nvGrpSpPr>
        <p:grpSpPr bwMode="auto">
          <a:xfrm>
            <a:off x="6596063" y="5497513"/>
            <a:ext cx="2547937" cy="1484312"/>
            <a:chOff x="9046985" y="5716437"/>
            <a:chExt cx="2799203" cy="1006595"/>
          </a:xfrm>
        </p:grpSpPr>
        <p:sp>
          <p:nvSpPr>
            <p:cNvPr id="11281" name="Rectangle 93"/>
            <p:cNvSpPr>
              <a:spLocks noChangeArrowheads="1"/>
            </p:cNvSpPr>
            <p:nvPr/>
          </p:nvSpPr>
          <p:spPr bwMode="auto">
            <a:xfrm>
              <a:off x="9046985" y="5725149"/>
              <a:ext cx="2799203" cy="99788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700" b="1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282" name="Text Box 97"/>
            <p:cNvSpPr txBox="1">
              <a:spLocks noChangeArrowheads="1"/>
            </p:cNvSpPr>
            <p:nvPr/>
          </p:nvSpPr>
          <p:spPr bwMode="auto">
            <a:xfrm>
              <a:off x="9714921" y="5716437"/>
              <a:ext cx="1465957" cy="146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85" tIns="63994" rIns="127985" bIns="63994">
              <a:spAutoFit/>
            </a:bodyPr>
            <a:lstStyle>
              <a:lvl1pPr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7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1283" name="Text Box 97"/>
            <p:cNvSpPr txBox="1">
              <a:spLocks noChangeArrowheads="1"/>
            </p:cNvSpPr>
            <p:nvPr/>
          </p:nvSpPr>
          <p:spPr bwMode="auto">
            <a:xfrm>
              <a:off x="9455627" y="5804219"/>
              <a:ext cx="2263555" cy="21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85" tIns="63994" rIns="127985" bIns="63994">
              <a:spAutoFit/>
            </a:bodyPr>
            <a:lstStyle>
              <a:lvl1pPr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700">
                  <a:solidFill>
                    <a:srgbClr val="000000"/>
                  </a:solidFill>
                  <a:latin typeface="Times New Roman" panose="02020603050405020304" pitchFamily="18" charset="0"/>
                </a:rPr>
                <a:t>- Участок автодороги с повышенным риском возникновения ДТП, нарушением движения</a:t>
              </a:r>
            </a:p>
          </p:txBody>
        </p:sp>
        <p:sp>
          <p:nvSpPr>
            <p:cNvPr id="139" name="Полилиния 138"/>
            <p:cNvSpPr/>
            <p:nvPr/>
          </p:nvSpPr>
          <p:spPr>
            <a:xfrm>
              <a:off x="9156860" y="5866080"/>
              <a:ext cx="367996" cy="63518"/>
            </a:xfrm>
            <a:custGeom>
              <a:avLst/>
              <a:gdLst>
                <a:gd name="connsiteX0" fmla="*/ 0 w 275772"/>
                <a:gd name="connsiteY0" fmla="*/ 0 h 120952"/>
                <a:gd name="connsiteX1" fmla="*/ 130629 w 275772"/>
                <a:gd name="connsiteY1" fmla="*/ 116114 h 120952"/>
                <a:gd name="connsiteX2" fmla="*/ 275772 w 275772"/>
                <a:gd name="connsiteY2" fmla="*/ 29028 h 12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772" h="120952">
                  <a:moveTo>
                    <a:pt x="0" y="0"/>
                  </a:moveTo>
                  <a:cubicBezTo>
                    <a:pt x="42333" y="55638"/>
                    <a:pt x="84667" y="111276"/>
                    <a:pt x="130629" y="116114"/>
                  </a:cubicBezTo>
                  <a:cubicBezTo>
                    <a:pt x="176591" y="120952"/>
                    <a:pt x="226181" y="74990"/>
                    <a:pt x="275772" y="29028"/>
                  </a:cubicBezTo>
                </a:path>
              </a:pathLst>
            </a:cu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49" tIns="45724" rIns="91449" bIns="45724" anchor="ctr"/>
            <a:lstStyle/>
            <a:p>
              <a:pPr algn="ctr" defTabSz="6857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>
                <a:solidFill>
                  <a:prstClr val="black"/>
                </a:solidFill>
              </a:endParaRPr>
            </a:p>
          </p:txBody>
        </p:sp>
        <p:sp>
          <p:nvSpPr>
            <p:cNvPr id="140" name="Полилиния 139"/>
            <p:cNvSpPr/>
            <p:nvPr/>
          </p:nvSpPr>
          <p:spPr>
            <a:xfrm>
              <a:off x="9189997" y="6076012"/>
              <a:ext cx="347066" cy="46292"/>
            </a:xfrm>
            <a:custGeom>
              <a:avLst/>
              <a:gdLst>
                <a:gd name="connsiteX0" fmla="*/ 0 w 246743"/>
                <a:gd name="connsiteY0" fmla="*/ 14515 h 104019"/>
                <a:gd name="connsiteX1" fmla="*/ 87086 w 246743"/>
                <a:gd name="connsiteY1" fmla="*/ 101600 h 104019"/>
                <a:gd name="connsiteX2" fmla="*/ 246743 w 246743"/>
                <a:gd name="connsiteY2" fmla="*/ 0 h 10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743" h="104019">
                  <a:moveTo>
                    <a:pt x="0" y="14515"/>
                  </a:moveTo>
                  <a:cubicBezTo>
                    <a:pt x="22981" y="59267"/>
                    <a:pt x="45962" y="104019"/>
                    <a:pt x="87086" y="101600"/>
                  </a:cubicBezTo>
                  <a:cubicBezTo>
                    <a:pt x="128210" y="99181"/>
                    <a:pt x="187476" y="49590"/>
                    <a:pt x="246743" y="0"/>
                  </a:cubicBezTo>
                </a:path>
              </a:pathLst>
            </a:custGeom>
            <a:ln w="317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49" tIns="45724" rIns="91449" bIns="45724" anchor="ctr"/>
            <a:lstStyle/>
            <a:p>
              <a:pPr algn="ctr" defTabSz="6857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>
                <a:solidFill>
                  <a:prstClr val="black"/>
                </a:solidFill>
              </a:endParaRPr>
            </a:p>
          </p:txBody>
        </p:sp>
        <p:sp>
          <p:nvSpPr>
            <p:cNvPr id="11286" name="Text Box 97"/>
            <p:cNvSpPr txBox="1">
              <a:spLocks noChangeArrowheads="1"/>
            </p:cNvSpPr>
            <p:nvPr/>
          </p:nvSpPr>
          <p:spPr bwMode="auto">
            <a:xfrm>
              <a:off x="9537763" y="6029335"/>
              <a:ext cx="1109142" cy="146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99" tIns="64001" rIns="127999" bIns="64001">
              <a:spAutoFit/>
            </a:bodyPr>
            <a:lstStyle>
              <a:lvl1pPr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700">
                  <a:solidFill>
                    <a:srgbClr val="000000"/>
                  </a:solidFill>
                  <a:latin typeface="Times New Roman" panose="02020603050405020304" pitchFamily="18" charset="0"/>
                </a:rPr>
                <a:t>- Объездная дорога</a:t>
              </a:r>
            </a:p>
          </p:txBody>
        </p:sp>
        <p:sp>
          <p:nvSpPr>
            <p:cNvPr id="142" name="Овал 144"/>
            <p:cNvSpPr>
              <a:spLocks noChangeArrowheads="1"/>
            </p:cNvSpPr>
            <p:nvPr/>
          </p:nvSpPr>
          <p:spPr bwMode="auto">
            <a:xfrm rot="5238055">
              <a:off x="9324774" y="6158402"/>
              <a:ext cx="77513" cy="151732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  <a:headEnd/>
              <a:tailEnd/>
            </a:ln>
          </p:spPr>
          <p:txBody>
            <a:bodyPr rot="10800000" vert="eaVert" lIns="91207" tIns="45601" rIns="91207" bIns="45601" anchor="ctr"/>
            <a:lstStyle/>
            <a:p>
              <a:pPr algn="ctr" defTabSz="68421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altLang="ru-RU" sz="1400">
                <a:solidFill>
                  <a:srgbClr val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1288" name="Text Box 97"/>
            <p:cNvSpPr txBox="1">
              <a:spLocks noChangeArrowheads="1"/>
            </p:cNvSpPr>
            <p:nvPr/>
          </p:nvSpPr>
          <p:spPr bwMode="auto">
            <a:xfrm>
              <a:off x="9524051" y="6171806"/>
              <a:ext cx="1203282" cy="146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99" tIns="64001" rIns="127999" bIns="64001">
              <a:spAutoFit/>
            </a:bodyPr>
            <a:lstStyle>
              <a:lvl1pPr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2795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700">
                  <a:solidFill>
                    <a:srgbClr val="000000"/>
                  </a:solidFill>
                  <a:latin typeface="Times New Roman" panose="02020603050405020304" pitchFamily="18" charset="0"/>
                </a:rPr>
                <a:t>- Населенный пункт</a:t>
              </a:r>
            </a:p>
          </p:txBody>
        </p:sp>
      </p:grpSp>
      <p:sp>
        <p:nvSpPr>
          <p:cNvPr id="11277" name="Rectangle 152"/>
          <p:cNvSpPr>
            <a:spLocks noChangeArrowheads="1"/>
          </p:cNvSpPr>
          <p:nvPr/>
        </p:nvSpPr>
        <p:spPr bwMode="auto">
          <a:xfrm>
            <a:off x="6643688" y="6481763"/>
            <a:ext cx="1876425" cy="446087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22546" tIns="0" rIns="22546" bIns="0" anchor="ctr">
            <a:spAutoFit/>
          </a:bodyPr>
          <a:lstStyle>
            <a:lvl1pPr defTabSz="7874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874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874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874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874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87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28.01.2020</a:t>
            </a:r>
            <a:endParaRPr lang="ru-RU" altLang="ru-RU" sz="7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ЦУКС ГУ МЧС по Оренбургской области</a:t>
            </a:r>
          </a:p>
          <a:p>
            <a:pPr eaLnBrk="1" hangingPunct="1"/>
            <a:r>
              <a:rPr lang="ru-RU" alt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Ю.С. </a:t>
            </a:r>
            <a:r>
              <a:rPr lang="ru-RU" altLang="ru-RU" sz="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Зыряева</a:t>
            </a:r>
            <a:endParaRPr lang="ru-RU" alt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тел. 3651-2419</a:t>
            </a:r>
          </a:p>
        </p:txBody>
      </p:sp>
      <p:sp>
        <p:nvSpPr>
          <p:cNvPr id="145" name="Text Box 182"/>
          <p:cNvSpPr txBox="1">
            <a:spLocks noChangeArrowheads="1"/>
          </p:cNvSpPr>
          <p:nvPr/>
        </p:nvSpPr>
        <p:spPr bwMode="auto">
          <a:xfrm>
            <a:off x="6172200" y="1362075"/>
            <a:ext cx="1547813" cy="258763"/>
          </a:xfrm>
          <a:prstGeom prst="rect">
            <a:avLst/>
          </a:prstGeom>
          <a:solidFill>
            <a:srgbClr val="FFFF00"/>
          </a:solidFill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71919" tIns="35958" rIns="71919" bIns="35958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altLang="ru-RU" sz="1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Переволоцкий район</a:t>
            </a:r>
            <a:endParaRPr lang="ru-RU" altLang="ru-RU" sz="1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сырт (07.01.2019 6-05-18)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700" y="4816199"/>
            <a:ext cx="2960688" cy="21656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12730"/>
            <a:ext cx="2988283" cy="156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7" name="Прямоугольник 126"/>
          <p:cNvSpPr/>
          <p:nvPr/>
        </p:nvSpPr>
        <p:spPr>
          <a:xfrm>
            <a:off x="12700" y="928688"/>
            <a:ext cx="2987675" cy="2857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8870599"/>
      </p:ext>
    </p:extLst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3714" t="18794" r="23143" b="7217"/>
          <a:stretch>
            <a:fillRect/>
          </a:stretch>
        </p:blipFill>
        <p:spPr bwMode="auto">
          <a:xfrm>
            <a:off x="0" y="735392"/>
            <a:ext cx="9144000" cy="612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" y="1"/>
            <a:ext cx="9153732" cy="73520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26214" tIns="13108" rIns="26214" bIns="13108" anchor="ctr"/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ru-RU" dirty="0"/>
          </a:p>
          <a:p>
            <a:r>
              <a:rPr lang="ru-RU" dirty="0"/>
              <a:t>ИНФОРМАЦИОННЫЕ МАТЕРИАЛЫ ПО</a:t>
            </a:r>
            <a:r>
              <a:rPr lang="ru-RU" altLang="ru-RU" dirty="0"/>
              <a:t>ФЕДЕРАЛЬНОЙ ТРАССЕ М-5 «УРАЛ» (Самара-Оренбург, подъезд к Оренбургу)</a:t>
            </a:r>
          </a:p>
          <a:p>
            <a:r>
              <a:rPr lang="ru-RU" altLang="ru-RU" dirty="0"/>
              <a:t> В ОРЕНБУРСКОЙ ОБЛАСТИ ПЕРЕВОЛОЦКОГО РАЙОНА НА </a:t>
            </a:r>
            <a:r>
              <a:rPr lang="ru-RU" altLang="ru-RU" dirty="0" smtClean="0"/>
              <a:t>29.01.2020</a:t>
            </a:r>
            <a:endParaRPr lang="ru-RU" altLang="ru-RU" dirty="0"/>
          </a:p>
          <a:p>
            <a:endParaRPr lang="ru-RU" altLang="ru-RU" dirty="0"/>
          </a:p>
        </p:txBody>
      </p:sp>
      <p:grpSp>
        <p:nvGrpSpPr>
          <p:cNvPr id="2" name="Группа 159"/>
          <p:cNvGrpSpPr/>
          <p:nvPr/>
        </p:nvGrpSpPr>
        <p:grpSpPr>
          <a:xfrm>
            <a:off x="7151773" y="5369922"/>
            <a:ext cx="2047880" cy="1478431"/>
            <a:chOff x="9126097" y="5329434"/>
            <a:chExt cx="2909064" cy="1478815"/>
          </a:xfrm>
        </p:grpSpPr>
        <p:sp>
          <p:nvSpPr>
            <p:cNvPr id="135" name="Rectangle 93"/>
            <p:cNvSpPr>
              <a:spLocks noChangeArrowheads="1"/>
            </p:cNvSpPr>
            <p:nvPr/>
          </p:nvSpPr>
          <p:spPr bwMode="auto">
            <a:xfrm>
              <a:off x="9126097" y="5329434"/>
              <a:ext cx="2799203" cy="147881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ru-RU" altLang="ru-RU" sz="7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Text Box 97"/>
            <p:cNvSpPr txBox="1">
              <a:spLocks noChangeArrowheads="1"/>
            </p:cNvSpPr>
            <p:nvPr/>
          </p:nvSpPr>
          <p:spPr bwMode="auto">
            <a:xfrm>
              <a:off x="9714922" y="5517470"/>
              <a:ext cx="2147024" cy="204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64" tIns="47983" rIns="95964" bIns="479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700" i="1" dirty="0">
                  <a:solidFill>
                    <a:srgbClr val="000000"/>
                  </a:solidFill>
                  <a:cs typeface="Arial" panose="020B0604020202020204" pitchFamily="34" charset="0"/>
                </a:rPr>
                <a:t>Условные обозначения</a:t>
              </a:r>
            </a:p>
          </p:txBody>
        </p:sp>
        <p:sp>
          <p:nvSpPr>
            <p:cNvPr id="137" name="Text Box 97"/>
            <p:cNvSpPr txBox="1">
              <a:spLocks noChangeArrowheads="1"/>
            </p:cNvSpPr>
            <p:nvPr/>
          </p:nvSpPr>
          <p:spPr bwMode="auto">
            <a:xfrm>
              <a:off x="9572157" y="6150986"/>
              <a:ext cx="2147024" cy="204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64" tIns="47983" rIns="95964" bIns="479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8" name="Text Box 97"/>
            <p:cNvSpPr txBox="1">
              <a:spLocks noChangeArrowheads="1"/>
            </p:cNvSpPr>
            <p:nvPr/>
          </p:nvSpPr>
          <p:spPr bwMode="auto">
            <a:xfrm>
              <a:off x="9504279" y="5692535"/>
              <a:ext cx="2308120" cy="4201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64" tIns="47983" rIns="95964" bIns="479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700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Участок автодороги с повышенным риском возникновения ДТП, нарушением движения</a:t>
              </a:r>
            </a:p>
          </p:txBody>
        </p:sp>
        <p:sp>
          <p:nvSpPr>
            <p:cNvPr id="139" name="Полилиния 138"/>
            <p:cNvSpPr/>
            <p:nvPr/>
          </p:nvSpPr>
          <p:spPr>
            <a:xfrm>
              <a:off x="9220012" y="5855348"/>
              <a:ext cx="367792" cy="127074"/>
            </a:xfrm>
            <a:custGeom>
              <a:avLst/>
              <a:gdLst>
                <a:gd name="connsiteX0" fmla="*/ 0 w 275772"/>
                <a:gd name="connsiteY0" fmla="*/ 0 h 120952"/>
                <a:gd name="connsiteX1" fmla="*/ 130629 w 275772"/>
                <a:gd name="connsiteY1" fmla="*/ 116114 h 120952"/>
                <a:gd name="connsiteX2" fmla="*/ 275772 w 275772"/>
                <a:gd name="connsiteY2" fmla="*/ 29028 h 12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772" h="120952">
                  <a:moveTo>
                    <a:pt x="0" y="0"/>
                  </a:moveTo>
                  <a:cubicBezTo>
                    <a:pt x="42333" y="55638"/>
                    <a:pt x="84667" y="111276"/>
                    <a:pt x="130629" y="116114"/>
                  </a:cubicBezTo>
                  <a:cubicBezTo>
                    <a:pt x="176591" y="120952"/>
                    <a:pt x="226181" y="74990"/>
                    <a:pt x="275772" y="29028"/>
                  </a:cubicBezTo>
                </a:path>
              </a:pathLst>
            </a:cu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69" tIns="34284" rIns="68569" bIns="34284" rtlCol="0" anchor="ctr"/>
            <a:lstStyle/>
            <a:p>
              <a:endParaRPr lang="ru-RU" sz="1300" dirty="0">
                <a:solidFill>
                  <a:srgbClr val="000000"/>
                </a:solidFill>
              </a:endParaRPr>
            </a:p>
          </p:txBody>
        </p:sp>
        <p:sp>
          <p:nvSpPr>
            <p:cNvPr id="140" name="Полилиния 139"/>
            <p:cNvSpPr/>
            <p:nvPr/>
          </p:nvSpPr>
          <p:spPr>
            <a:xfrm>
              <a:off x="9231145" y="6214173"/>
              <a:ext cx="329077" cy="109284"/>
            </a:xfrm>
            <a:custGeom>
              <a:avLst/>
              <a:gdLst>
                <a:gd name="connsiteX0" fmla="*/ 0 w 246743"/>
                <a:gd name="connsiteY0" fmla="*/ 14515 h 104019"/>
                <a:gd name="connsiteX1" fmla="*/ 87086 w 246743"/>
                <a:gd name="connsiteY1" fmla="*/ 101600 h 104019"/>
                <a:gd name="connsiteX2" fmla="*/ 246743 w 246743"/>
                <a:gd name="connsiteY2" fmla="*/ 0 h 10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743" h="104019">
                  <a:moveTo>
                    <a:pt x="0" y="14515"/>
                  </a:moveTo>
                  <a:cubicBezTo>
                    <a:pt x="22981" y="59267"/>
                    <a:pt x="45962" y="104019"/>
                    <a:pt x="87086" y="101600"/>
                  </a:cubicBezTo>
                  <a:cubicBezTo>
                    <a:pt x="128210" y="99181"/>
                    <a:pt x="187476" y="49590"/>
                    <a:pt x="246743" y="0"/>
                  </a:cubicBezTo>
                </a:path>
              </a:pathLst>
            </a:custGeom>
            <a:ln w="317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69" tIns="34284" rIns="68569" bIns="34284" rtlCol="0" anchor="ctr"/>
            <a:lstStyle/>
            <a:p>
              <a:endParaRPr lang="ru-RU" sz="1300" dirty="0">
                <a:solidFill>
                  <a:srgbClr val="000000"/>
                </a:solidFill>
              </a:endParaRPr>
            </a:p>
          </p:txBody>
        </p:sp>
        <p:sp>
          <p:nvSpPr>
            <p:cNvPr id="141" name="Text Box 97"/>
            <p:cNvSpPr txBox="1">
              <a:spLocks noChangeArrowheads="1"/>
            </p:cNvSpPr>
            <p:nvPr/>
          </p:nvSpPr>
          <p:spPr bwMode="auto">
            <a:xfrm>
              <a:off x="9464940" y="6128199"/>
              <a:ext cx="2570221" cy="2046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74" tIns="47988" rIns="95974" bIns="47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700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Объездная дорога</a:t>
              </a:r>
            </a:p>
          </p:txBody>
        </p:sp>
        <p:sp>
          <p:nvSpPr>
            <p:cNvPr id="142" name="Овал 141"/>
            <p:cNvSpPr>
              <a:spLocks noChangeArrowheads="1"/>
            </p:cNvSpPr>
            <p:nvPr/>
          </p:nvSpPr>
          <p:spPr bwMode="auto">
            <a:xfrm rot="5238055">
              <a:off x="9332393" y="6437258"/>
              <a:ext cx="143031" cy="164339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  <a:headEnd/>
              <a:tailEnd/>
            </a:ln>
          </p:spPr>
          <p:txBody>
            <a:bodyPr rot="10800000" vert="eaVert" lIns="68387" tIns="34192" rIns="68387" bIns="34192" anchor="ctr"/>
            <a:lstStyle/>
            <a:p>
              <a:pPr>
                <a:defRPr/>
              </a:pPr>
              <a:endParaRPr lang="ru-RU" sz="1300" dirty="0">
                <a:solidFill>
                  <a:srgbClr val="FFFFFF"/>
                </a:solidFill>
              </a:endParaRPr>
            </a:p>
          </p:txBody>
        </p:sp>
        <p:sp>
          <p:nvSpPr>
            <p:cNvPr id="143" name="Text Box 97"/>
            <p:cNvSpPr txBox="1">
              <a:spLocks noChangeArrowheads="1"/>
            </p:cNvSpPr>
            <p:nvPr/>
          </p:nvSpPr>
          <p:spPr bwMode="auto">
            <a:xfrm>
              <a:off x="9443624" y="6369595"/>
              <a:ext cx="2570221" cy="2046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74" tIns="47988" rIns="95974" bIns="47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700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Населенный пункт</a:t>
              </a: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2607098" y="1434419"/>
            <a:ext cx="818018" cy="2174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2947" tIns="31477" rIns="62947" bIns="31477">
            <a:spAutoFit/>
          </a:bodyPr>
          <a:lstStyle>
            <a:defPPr>
              <a:defRPr lang="ru-RU"/>
            </a:defPPr>
            <a:lvl1pPr algn="just" defTabSz="612775" eaLnBrk="0" hangingPunct="0">
              <a:buFontTx/>
              <a:buNone/>
              <a:defRPr sz="1400" b="1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defTabSz="612775" eaLnBrk="0" hangingPunct="0">
              <a:spcBef>
                <a:spcPct val="20000"/>
              </a:spcBef>
              <a:buChar char="–"/>
              <a:defRPr sz="3200"/>
            </a:lvl2pPr>
            <a:lvl3pPr marL="1143000" indent="-228600" defTabSz="612775" eaLnBrk="0" hangingPunct="0">
              <a:spcBef>
                <a:spcPct val="20000"/>
              </a:spcBef>
              <a:buChar char="•"/>
              <a:defRPr sz="2800"/>
            </a:lvl3pPr>
            <a:lvl4pPr marL="1600200" indent="-228600" defTabSz="612775" eaLnBrk="0" hangingPunct="0">
              <a:spcBef>
                <a:spcPct val="20000"/>
              </a:spcBef>
              <a:buChar char="–"/>
              <a:defRPr sz="2300"/>
            </a:lvl4pPr>
            <a:lvl5pPr marL="2057400" indent="-228600" defTabSz="612775" eaLnBrk="0" hangingPunct="0">
              <a:spcBef>
                <a:spcPct val="20000"/>
              </a:spcBef>
              <a:buChar char="»"/>
              <a:defRPr sz="2300"/>
            </a:lvl5pPr>
            <a:lvl6pPr marL="25146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6pPr>
            <a:lvl7pPr marL="29718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7pPr>
            <a:lvl8pPr marL="34290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8pPr>
            <a:lvl9pPr marL="38862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9pPr>
          </a:lstStyle>
          <a:p>
            <a:pPr>
              <a:defRPr/>
            </a:pPr>
            <a:r>
              <a:rPr lang="ru-RU" sz="1000" dirty="0" smtClean="0"/>
              <a:t>М-5 «Урал»</a:t>
            </a:r>
            <a:endParaRPr lang="ru-RU" sz="1000" dirty="0"/>
          </a:p>
        </p:txBody>
      </p:sp>
      <p:sp>
        <p:nvSpPr>
          <p:cNvPr id="30" name="Выноска 2 3"/>
          <p:cNvSpPr>
            <a:spLocks/>
          </p:cNvSpPr>
          <p:nvPr/>
        </p:nvSpPr>
        <p:spPr bwMode="auto">
          <a:xfrm>
            <a:off x="4035972" y="6322483"/>
            <a:ext cx="1955800" cy="535517"/>
          </a:xfrm>
          <a:prstGeom prst="borderCallout2">
            <a:avLst>
              <a:gd name="adj1" fmla="val 104528"/>
              <a:gd name="adj2" fmla="val 50495"/>
              <a:gd name="adj3" fmla="val 136900"/>
              <a:gd name="adj4" fmla="val 58357"/>
              <a:gd name="adj5" fmla="val 157999"/>
              <a:gd name="adj6" fmla="val 57174"/>
            </a:avLst>
          </a:prstGeom>
          <a:solidFill>
            <a:srgbClr val="92D050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algn="ctr" defTabSz="105886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800" b="1" u="sng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Отрезаемые н.п.: </a:t>
            </a:r>
            <a:r>
              <a:rPr lang="ru-RU" altLang="ru-RU" sz="800" b="1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нет</a:t>
            </a:r>
          </a:p>
          <a:p>
            <a:pPr algn="ctr" defTabSz="105886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800" b="1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Объездной </a:t>
            </a:r>
            <a:r>
              <a:rPr lang="ru-RU" altLang="ru-RU" sz="800" b="1" u="sng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путь: 43 км</a:t>
            </a:r>
            <a:endParaRPr lang="ru-RU" altLang="ru-RU" sz="800" b="1" u="sng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78894" y="959497"/>
            <a:ext cx="2148309" cy="1198628"/>
          </a:xfrm>
          <a:prstGeom prst="rect">
            <a:avLst/>
          </a:prstGeom>
          <a:solidFill>
            <a:srgbClr val="92D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ysClr val="windowText" lastClr="000000"/>
                </a:solidFill>
                <a:latin typeface="Calibri"/>
                <a:cs typeface="+mn-cs"/>
              </a:rPr>
              <a:t>При простое в среднем тратится 5 литров в час, всего 1120 автомобилей в заторе, следовательно необходимо подвозить 5600 л\час, для чего для подвоза топлива потребуется 3 бензовоза высокой проходимости с емкостями от 2 м3 для подвоза АИ – 92,95, ДТ.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0" y="5492749"/>
            <a:ext cx="1978572" cy="1365251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>
                <a:solidFill>
                  <a:sysClr val="windowText" lastClr="000000"/>
                </a:solidFill>
                <a:latin typeface="Calibri"/>
                <a:cs typeface="+mn-cs"/>
              </a:rPr>
              <a:t>По наихудшему сценарию из-за ухудшения погодных условий прогнозируется увеличение автомобильного затора в течение 1 часа на 1,1 км в сторону </a:t>
            </a:r>
            <a:r>
              <a:rPr lang="ru-RU" sz="800" b="1" kern="0" dirty="0" err="1" smtClean="0">
                <a:solidFill>
                  <a:sysClr val="windowText" lastClr="000000"/>
                </a:solidFill>
                <a:latin typeface="Calibri"/>
              </a:rPr>
              <a:t>Новосергиевского</a:t>
            </a:r>
            <a:r>
              <a:rPr lang="ru-RU" sz="800" b="1" kern="0" dirty="0" smtClean="0">
                <a:solidFill>
                  <a:sysClr val="windowText" lastClr="000000"/>
                </a:solidFill>
                <a:latin typeface="Calibri"/>
              </a:rPr>
              <a:t> района  </a:t>
            </a:r>
            <a:r>
              <a:rPr lang="ru-RU" sz="800" b="1" kern="0" dirty="0" smtClean="0">
                <a:solidFill>
                  <a:sysClr val="windowText" lastClr="000000"/>
                </a:solidFill>
                <a:latin typeface="Calibri"/>
                <a:cs typeface="+mn-cs"/>
              </a:rPr>
              <a:t>и </a:t>
            </a:r>
            <a:r>
              <a:rPr lang="ru-RU" sz="800" b="1" kern="0" dirty="0">
                <a:solidFill>
                  <a:sysClr val="windowText" lastClr="000000"/>
                </a:solidFill>
                <a:latin typeface="Calibri"/>
                <a:cs typeface="+mn-cs"/>
              </a:rPr>
              <a:t>на </a:t>
            </a:r>
            <a:r>
              <a:rPr lang="ru-RU" sz="800" b="1" kern="0" dirty="0" smtClean="0">
                <a:solidFill>
                  <a:sysClr val="windowText" lastClr="000000"/>
                </a:solidFill>
                <a:latin typeface="Calibri"/>
                <a:cs typeface="+mn-cs"/>
              </a:rPr>
              <a:t>1 </a:t>
            </a:r>
            <a:r>
              <a:rPr lang="ru-RU" sz="800" b="1" kern="0" dirty="0">
                <a:solidFill>
                  <a:sysClr val="windowText" lastClr="000000"/>
                </a:solidFill>
                <a:latin typeface="Calibri"/>
                <a:cs typeface="+mn-cs"/>
              </a:rPr>
              <a:t>км в сторону </a:t>
            </a:r>
            <a:r>
              <a:rPr lang="ru-RU" sz="800" b="1" kern="0" dirty="0" smtClean="0">
                <a:solidFill>
                  <a:sysClr val="windowText" lastClr="000000"/>
                </a:solidFill>
                <a:latin typeface="Calibri"/>
              </a:rPr>
              <a:t>Оренбургского района.</a:t>
            </a:r>
            <a:endParaRPr lang="ru-RU" sz="800" b="1" kern="0" dirty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45" name="AutoShape 24"/>
          <p:cNvSpPr>
            <a:spLocks noChangeArrowheads="1"/>
          </p:cNvSpPr>
          <p:nvPr/>
        </p:nvSpPr>
        <p:spPr bwMode="auto">
          <a:xfrm>
            <a:off x="4702970" y="2505075"/>
            <a:ext cx="1582341" cy="661988"/>
          </a:xfrm>
          <a:prstGeom prst="wedgeRectCallout">
            <a:avLst>
              <a:gd name="adj1" fmla="val 45980"/>
              <a:gd name="adj2" fmla="val 162640"/>
            </a:avLst>
          </a:prstGeom>
          <a:solidFill>
            <a:srgbClr val="FFFF00"/>
          </a:solidFill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lIns="87484" tIns="43746" rIns="87484" bIns="43746"/>
          <a:lstStyle>
            <a:lvl1pPr defTabSz="912813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Аварийно-опасный участок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378-391  км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(крутой спуск-подъем)</a:t>
            </a:r>
            <a:endParaRPr lang="en-US" altLang="ru-RU" sz="900" u="sng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" y="2945403"/>
            <a:ext cx="725639" cy="253916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solidFill>
              <a:schemeClr val="tx1">
                <a:alpha val="61000"/>
              </a:schemeClr>
            </a:solidFill>
          </a:ln>
          <a:effectLst>
            <a:softEdge rad="38100"/>
          </a:effectLst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286 км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олилиния 32"/>
          <p:cNvSpPr/>
          <p:nvPr/>
        </p:nvSpPr>
        <p:spPr>
          <a:xfrm>
            <a:off x="3629025" y="3640668"/>
            <a:ext cx="3162300" cy="715433"/>
          </a:xfrm>
          <a:custGeom>
            <a:avLst/>
            <a:gdLst>
              <a:gd name="connsiteX0" fmla="*/ 0 w 3162300"/>
              <a:gd name="connsiteY0" fmla="*/ 241300 h 536575"/>
              <a:gd name="connsiteX1" fmla="*/ 266700 w 3162300"/>
              <a:gd name="connsiteY1" fmla="*/ 250825 h 536575"/>
              <a:gd name="connsiteX2" fmla="*/ 371475 w 3162300"/>
              <a:gd name="connsiteY2" fmla="*/ 317500 h 536575"/>
              <a:gd name="connsiteX3" fmla="*/ 542925 w 3162300"/>
              <a:gd name="connsiteY3" fmla="*/ 346075 h 536575"/>
              <a:gd name="connsiteX4" fmla="*/ 666750 w 3162300"/>
              <a:gd name="connsiteY4" fmla="*/ 327025 h 536575"/>
              <a:gd name="connsiteX5" fmla="*/ 809625 w 3162300"/>
              <a:gd name="connsiteY5" fmla="*/ 260350 h 536575"/>
              <a:gd name="connsiteX6" fmla="*/ 847725 w 3162300"/>
              <a:gd name="connsiteY6" fmla="*/ 231775 h 536575"/>
              <a:gd name="connsiteX7" fmla="*/ 904875 w 3162300"/>
              <a:gd name="connsiteY7" fmla="*/ 212725 h 536575"/>
              <a:gd name="connsiteX8" fmla="*/ 1123950 w 3162300"/>
              <a:gd name="connsiteY8" fmla="*/ 231775 h 536575"/>
              <a:gd name="connsiteX9" fmla="*/ 1371600 w 3162300"/>
              <a:gd name="connsiteY9" fmla="*/ 241300 h 536575"/>
              <a:gd name="connsiteX10" fmla="*/ 1524000 w 3162300"/>
              <a:gd name="connsiteY10" fmla="*/ 279400 h 536575"/>
              <a:gd name="connsiteX11" fmla="*/ 1647825 w 3162300"/>
              <a:gd name="connsiteY11" fmla="*/ 327025 h 536575"/>
              <a:gd name="connsiteX12" fmla="*/ 1866900 w 3162300"/>
              <a:gd name="connsiteY12" fmla="*/ 469900 h 536575"/>
              <a:gd name="connsiteX13" fmla="*/ 1962150 w 3162300"/>
              <a:gd name="connsiteY13" fmla="*/ 527050 h 536575"/>
              <a:gd name="connsiteX14" fmla="*/ 2047875 w 3162300"/>
              <a:gd name="connsiteY14" fmla="*/ 527050 h 536575"/>
              <a:gd name="connsiteX15" fmla="*/ 2257425 w 3162300"/>
              <a:gd name="connsiteY15" fmla="*/ 498475 h 536575"/>
              <a:gd name="connsiteX16" fmla="*/ 2362200 w 3162300"/>
              <a:gd name="connsiteY16" fmla="*/ 460375 h 536575"/>
              <a:gd name="connsiteX17" fmla="*/ 2466975 w 3162300"/>
              <a:gd name="connsiteY17" fmla="*/ 393700 h 536575"/>
              <a:gd name="connsiteX18" fmla="*/ 2562225 w 3162300"/>
              <a:gd name="connsiteY18" fmla="*/ 298450 h 536575"/>
              <a:gd name="connsiteX19" fmla="*/ 2638425 w 3162300"/>
              <a:gd name="connsiteY19" fmla="*/ 203200 h 536575"/>
              <a:gd name="connsiteX20" fmla="*/ 2752725 w 3162300"/>
              <a:gd name="connsiteY20" fmla="*/ 127000 h 536575"/>
              <a:gd name="connsiteX21" fmla="*/ 2867025 w 3162300"/>
              <a:gd name="connsiteY21" fmla="*/ 12700 h 536575"/>
              <a:gd name="connsiteX22" fmla="*/ 2962275 w 3162300"/>
              <a:gd name="connsiteY22" fmla="*/ 50800 h 536575"/>
              <a:gd name="connsiteX23" fmla="*/ 3162300 w 3162300"/>
              <a:gd name="connsiteY23" fmla="*/ 107950 h 53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62300" h="536575">
                <a:moveTo>
                  <a:pt x="0" y="241300"/>
                </a:moveTo>
                <a:cubicBezTo>
                  <a:pt x="102394" y="239712"/>
                  <a:pt x="204788" y="238125"/>
                  <a:pt x="266700" y="250825"/>
                </a:cubicBezTo>
                <a:cubicBezTo>
                  <a:pt x="328613" y="263525"/>
                  <a:pt x="325438" y="301625"/>
                  <a:pt x="371475" y="317500"/>
                </a:cubicBezTo>
                <a:cubicBezTo>
                  <a:pt x="417513" y="333375"/>
                  <a:pt x="493713" y="344488"/>
                  <a:pt x="542925" y="346075"/>
                </a:cubicBezTo>
                <a:cubicBezTo>
                  <a:pt x="592137" y="347662"/>
                  <a:pt x="622300" y="341312"/>
                  <a:pt x="666750" y="327025"/>
                </a:cubicBezTo>
                <a:cubicBezTo>
                  <a:pt x="711200" y="312738"/>
                  <a:pt x="779463" y="276225"/>
                  <a:pt x="809625" y="260350"/>
                </a:cubicBezTo>
                <a:cubicBezTo>
                  <a:pt x="839787" y="244475"/>
                  <a:pt x="831850" y="239712"/>
                  <a:pt x="847725" y="231775"/>
                </a:cubicBezTo>
                <a:cubicBezTo>
                  <a:pt x="863600" y="223838"/>
                  <a:pt x="858838" y="212725"/>
                  <a:pt x="904875" y="212725"/>
                </a:cubicBezTo>
                <a:cubicBezTo>
                  <a:pt x="950912" y="212725"/>
                  <a:pt x="1046163" y="227013"/>
                  <a:pt x="1123950" y="231775"/>
                </a:cubicBezTo>
                <a:cubicBezTo>
                  <a:pt x="1201737" y="236537"/>
                  <a:pt x="1304925" y="233363"/>
                  <a:pt x="1371600" y="241300"/>
                </a:cubicBezTo>
                <a:cubicBezTo>
                  <a:pt x="1438275" y="249237"/>
                  <a:pt x="1477963" y="265113"/>
                  <a:pt x="1524000" y="279400"/>
                </a:cubicBezTo>
                <a:cubicBezTo>
                  <a:pt x="1570037" y="293687"/>
                  <a:pt x="1590675" y="295275"/>
                  <a:pt x="1647825" y="327025"/>
                </a:cubicBezTo>
                <a:cubicBezTo>
                  <a:pt x="1704975" y="358775"/>
                  <a:pt x="1814512" y="436562"/>
                  <a:pt x="1866900" y="469900"/>
                </a:cubicBezTo>
                <a:cubicBezTo>
                  <a:pt x="1919288" y="503238"/>
                  <a:pt x="1931988" y="517525"/>
                  <a:pt x="1962150" y="527050"/>
                </a:cubicBezTo>
                <a:cubicBezTo>
                  <a:pt x="1992312" y="536575"/>
                  <a:pt x="1998663" y="531813"/>
                  <a:pt x="2047875" y="527050"/>
                </a:cubicBezTo>
                <a:cubicBezTo>
                  <a:pt x="2097088" y="522288"/>
                  <a:pt x="2205038" y="509587"/>
                  <a:pt x="2257425" y="498475"/>
                </a:cubicBezTo>
                <a:cubicBezTo>
                  <a:pt x="2309812" y="487363"/>
                  <a:pt x="2327275" y="477838"/>
                  <a:pt x="2362200" y="460375"/>
                </a:cubicBezTo>
                <a:cubicBezTo>
                  <a:pt x="2397125" y="442913"/>
                  <a:pt x="2433638" y="420688"/>
                  <a:pt x="2466975" y="393700"/>
                </a:cubicBezTo>
                <a:cubicBezTo>
                  <a:pt x="2500313" y="366713"/>
                  <a:pt x="2533650" y="330200"/>
                  <a:pt x="2562225" y="298450"/>
                </a:cubicBezTo>
                <a:cubicBezTo>
                  <a:pt x="2590800" y="266700"/>
                  <a:pt x="2606675" y="231775"/>
                  <a:pt x="2638425" y="203200"/>
                </a:cubicBezTo>
                <a:cubicBezTo>
                  <a:pt x="2670175" y="174625"/>
                  <a:pt x="2714625" y="158750"/>
                  <a:pt x="2752725" y="127000"/>
                </a:cubicBezTo>
                <a:cubicBezTo>
                  <a:pt x="2790825" y="95250"/>
                  <a:pt x="2832100" y="25400"/>
                  <a:pt x="2867025" y="12700"/>
                </a:cubicBezTo>
                <a:cubicBezTo>
                  <a:pt x="2901950" y="0"/>
                  <a:pt x="2913063" y="34925"/>
                  <a:pt x="2962275" y="50800"/>
                </a:cubicBezTo>
                <a:cubicBezTo>
                  <a:pt x="3011487" y="66675"/>
                  <a:pt x="3086893" y="87312"/>
                  <a:pt x="3162300" y="10795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anchor="ctr"/>
          <a:lstStyle/>
          <a:p>
            <a:pPr algn="ctr" defTabSz="685732">
              <a:defRPr/>
            </a:pPr>
            <a:endParaRPr lang="ru-RU" sz="1425">
              <a:solidFill>
                <a:prstClr val="white"/>
              </a:solidFill>
            </a:endParaRPr>
          </a:p>
        </p:txBody>
      </p:sp>
      <p:sp>
        <p:nvSpPr>
          <p:cNvPr id="36" name="Полилиния 35"/>
          <p:cNvSpPr/>
          <p:nvPr/>
        </p:nvSpPr>
        <p:spPr>
          <a:xfrm>
            <a:off x="1276351" y="804333"/>
            <a:ext cx="5967413" cy="3081867"/>
          </a:xfrm>
          <a:custGeom>
            <a:avLst/>
            <a:gdLst>
              <a:gd name="connsiteX0" fmla="*/ 0 w 5967413"/>
              <a:gd name="connsiteY0" fmla="*/ 2311400 h 2311400"/>
              <a:gd name="connsiteX1" fmla="*/ 76200 w 5967413"/>
              <a:gd name="connsiteY1" fmla="*/ 2139950 h 2311400"/>
              <a:gd name="connsiteX2" fmla="*/ 304800 w 5967413"/>
              <a:gd name="connsiteY2" fmla="*/ 2082800 h 2311400"/>
              <a:gd name="connsiteX3" fmla="*/ 371475 w 5967413"/>
              <a:gd name="connsiteY3" fmla="*/ 1997075 h 2311400"/>
              <a:gd name="connsiteX4" fmla="*/ 428625 w 5967413"/>
              <a:gd name="connsiteY4" fmla="*/ 1597025 h 2311400"/>
              <a:gd name="connsiteX5" fmla="*/ 342900 w 5967413"/>
              <a:gd name="connsiteY5" fmla="*/ 1387475 h 2311400"/>
              <a:gd name="connsiteX6" fmla="*/ 485775 w 5967413"/>
              <a:gd name="connsiteY6" fmla="*/ 244475 h 2311400"/>
              <a:gd name="connsiteX7" fmla="*/ 1209675 w 5967413"/>
              <a:gd name="connsiteY7" fmla="*/ 34925 h 2311400"/>
              <a:gd name="connsiteX8" fmla="*/ 3629025 w 5967413"/>
              <a:gd name="connsiteY8" fmla="*/ 63500 h 2311400"/>
              <a:gd name="connsiteX9" fmla="*/ 5638800 w 5967413"/>
              <a:gd name="connsiteY9" fmla="*/ 15875 h 2311400"/>
              <a:gd name="connsiteX10" fmla="*/ 5600700 w 5967413"/>
              <a:gd name="connsiteY10" fmla="*/ 158750 h 2311400"/>
              <a:gd name="connsiteX11" fmla="*/ 5438775 w 5967413"/>
              <a:gd name="connsiteY11" fmla="*/ 625475 h 2311400"/>
              <a:gd name="connsiteX12" fmla="*/ 5438775 w 5967413"/>
              <a:gd name="connsiteY12" fmla="*/ 854075 h 2311400"/>
              <a:gd name="connsiteX13" fmla="*/ 5800725 w 5967413"/>
              <a:gd name="connsiteY13" fmla="*/ 968375 h 2311400"/>
              <a:gd name="connsiteX14" fmla="*/ 5838825 w 5967413"/>
              <a:gd name="connsiteY14" fmla="*/ 968375 h 231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967413" h="2311400">
                <a:moveTo>
                  <a:pt x="0" y="2311400"/>
                </a:moveTo>
                <a:cubicBezTo>
                  <a:pt x="12700" y="2244725"/>
                  <a:pt x="25400" y="2178050"/>
                  <a:pt x="76200" y="2139950"/>
                </a:cubicBezTo>
                <a:cubicBezTo>
                  <a:pt x="127000" y="2101850"/>
                  <a:pt x="255588" y="2106613"/>
                  <a:pt x="304800" y="2082800"/>
                </a:cubicBezTo>
                <a:cubicBezTo>
                  <a:pt x="354013" y="2058988"/>
                  <a:pt x="350838" y="2078037"/>
                  <a:pt x="371475" y="1997075"/>
                </a:cubicBezTo>
                <a:cubicBezTo>
                  <a:pt x="392112" y="1916113"/>
                  <a:pt x="433388" y="1698625"/>
                  <a:pt x="428625" y="1597025"/>
                </a:cubicBezTo>
                <a:cubicBezTo>
                  <a:pt x="423863" y="1495425"/>
                  <a:pt x="333375" y="1612900"/>
                  <a:pt x="342900" y="1387475"/>
                </a:cubicBezTo>
                <a:cubicBezTo>
                  <a:pt x="352425" y="1162050"/>
                  <a:pt x="341313" y="469900"/>
                  <a:pt x="485775" y="244475"/>
                </a:cubicBezTo>
                <a:cubicBezTo>
                  <a:pt x="630237" y="19050"/>
                  <a:pt x="685800" y="65088"/>
                  <a:pt x="1209675" y="34925"/>
                </a:cubicBezTo>
                <a:cubicBezTo>
                  <a:pt x="1733550" y="4763"/>
                  <a:pt x="2890838" y="66675"/>
                  <a:pt x="3629025" y="63500"/>
                </a:cubicBezTo>
                <a:cubicBezTo>
                  <a:pt x="4367212" y="60325"/>
                  <a:pt x="5310188" y="0"/>
                  <a:pt x="5638800" y="15875"/>
                </a:cubicBezTo>
                <a:cubicBezTo>
                  <a:pt x="5967413" y="31750"/>
                  <a:pt x="5634038" y="57150"/>
                  <a:pt x="5600700" y="158750"/>
                </a:cubicBezTo>
                <a:cubicBezTo>
                  <a:pt x="5567363" y="260350"/>
                  <a:pt x="5465763" y="509588"/>
                  <a:pt x="5438775" y="625475"/>
                </a:cubicBezTo>
                <a:cubicBezTo>
                  <a:pt x="5411788" y="741363"/>
                  <a:pt x="5378450" y="796925"/>
                  <a:pt x="5438775" y="854075"/>
                </a:cubicBezTo>
                <a:cubicBezTo>
                  <a:pt x="5499100" y="911225"/>
                  <a:pt x="5734050" y="949325"/>
                  <a:pt x="5800725" y="968375"/>
                </a:cubicBezTo>
                <a:cubicBezTo>
                  <a:pt x="5867400" y="987425"/>
                  <a:pt x="5853112" y="977900"/>
                  <a:pt x="5838825" y="968375"/>
                </a:cubicBezTo>
              </a:path>
            </a:pathLst>
          </a:cu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89" t="33186" r="31534" b="23640"/>
          <a:stretch>
            <a:fillRect/>
          </a:stretch>
        </p:blipFill>
        <p:spPr bwMode="auto">
          <a:xfrm>
            <a:off x="1" y="2781300"/>
            <a:ext cx="2028825" cy="2314424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9" name="Прямоугольник 128"/>
          <p:cNvSpPr/>
          <p:nvPr/>
        </p:nvSpPr>
        <p:spPr>
          <a:xfrm>
            <a:off x="-8279" y="752627"/>
            <a:ext cx="2010499" cy="26481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06" tIns="25702" rIns="51406" bIns="2570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sp>
        <p:nvSpPr>
          <p:cNvPr id="37" name="Полилиния 36"/>
          <p:cNvSpPr/>
          <p:nvPr/>
        </p:nvSpPr>
        <p:spPr>
          <a:xfrm>
            <a:off x="7172325" y="2095500"/>
            <a:ext cx="1962150" cy="1727200"/>
          </a:xfrm>
          <a:custGeom>
            <a:avLst/>
            <a:gdLst>
              <a:gd name="connsiteX0" fmla="*/ 0 w 1962150"/>
              <a:gd name="connsiteY0" fmla="*/ 0 h 1295400"/>
              <a:gd name="connsiteX1" fmla="*/ 676275 w 1962150"/>
              <a:gd name="connsiteY1" fmla="*/ 161925 h 1295400"/>
              <a:gd name="connsiteX2" fmla="*/ 904875 w 1962150"/>
              <a:gd name="connsiteY2" fmla="*/ 428625 h 1295400"/>
              <a:gd name="connsiteX3" fmla="*/ 1314450 w 1962150"/>
              <a:gd name="connsiteY3" fmla="*/ 647700 h 1295400"/>
              <a:gd name="connsiteX4" fmla="*/ 1733550 w 1962150"/>
              <a:gd name="connsiteY4" fmla="*/ 857250 h 1295400"/>
              <a:gd name="connsiteX5" fmla="*/ 1962150 w 1962150"/>
              <a:gd name="connsiteY5" fmla="*/ 914400 h 1295400"/>
              <a:gd name="connsiteX6" fmla="*/ 1733550 w 1962150"/>
              <a:gd name="connsiteY6" fmla="*/ 129540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2150" h="1295400">
                <a:moveTo>
                  <a:pt x="0" y="0"/>
                </a:moveTo>
                <a:cubicBezTo>
                  <a:pt x="262731" y="45243"/>
                  <a:pt x="525462" y="90487"/>
                  <a:pt x="676275" y="161925"/>
                </a:cubicBezTo>
                <a:cubicBezTo>
                  <a:pt x="827088" y="233363"/>
                  <a:pt x="798512" y="347662"/>
                  <a:pt x="904875" y="428625"/>
                </a:cubicBezTo>
                <a:cubicBezTo>
                  <a:pt x="1011238" y="509588"/>
                  <a:pt x="1176338" y="576263"/>
                  <a:pt x="1314450" y="647700"/>
                </a:cubicBezTo>
                <a:cubicBezTo>
                  <a:pt x="1452562" y="719137"/>
                  <a:pt x="1625600" y="812800"/>
                  <a:pt x="1733550" y="857250"/>
                </a:cubicBezTo>
                <a:cubicBezTo>
                  <a:pt x="1841500" y="901700"/>
                  <a:pt x="1962150" y="841375"/>
                  <a:pt x="1962150" y="914400"/>
                </a:cubicBezTo>
                <a:cubicBezTo>
                  <a:pt x="1962150" y="987425"/>
                  <a:pt x="1847850" y="1141412"/>
                  <a:pt x="1733550" y="1295400"/>
                </a:cubicBezTo>
              </a:path>
            </a:pathLst>
          </a:cu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Рисунок 1"/>
          <p:cNvPicPr>
            <a:picLocks noChangeAspect="1" noChangeArrowheads="1"/>
          </p:cNvPicPr>
          <p:nvPr/>
        </p:nvPicPr>
        <p:blipFill>
          <a:blip r:embed="rId5" cstate="print"/>
          <a:srcRect l="8661" t="15660" r="50319" b="25667"/>
          <a:stretch>
            <a:fillRect/>
          </a:stretch>
        </p:blipFill>
        <p:spPr bwMode="auto">
          <a:xfrm>
            <a:off x="7162800" y="2898310"/>
            <a:ext cx="1981200" cy="2445324"/>
          </a:xfrm>
          <a:prstGeom prst="rect">
            <a:avLst/>
          </a:prstGeom>
          <a:noFill/>
          <a:ln w="9525">
            <a:solidFill>
              <a:srgbClr val="5A5A5A"/>
            </a:solidFill>
            <a:miter lim="800000"/>
            <a:headEnd/>
            <a:tailEnd/>
          </a:ln>
        </p:spPr>
      </p:pic>
      <p:pic>
        <p:nvPicPr>
          <p:cNvPr id="35" name="сырт (07.01.2019 6-05-18)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172325" y="931567"/>
            <a:ext cx="1979954" cy="18976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3" name="Прямоугольник 132"/>
          <p:cNvSpPr/>
          <p:nvPr/>
        </p:nvSpPr>
        <p:spPr>
          <a:xfrm>
            <a:off x="7163064" y="729440"/>
            <a:ext cx="1980936" cy="3230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06" tIns="25702" rIns="51406" bIns="2570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022949"/>
            <a:ext cx="1994049" cy="129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38384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555692</TotalTime>
  <Words>340</Words>
  <Application>Microsoft Office PowerPoint</Application>
  <PresentationFormat>Экран (4:3)</PresentationFormat>
  <Paragraphs>67</Paragraphs>
  <Slides>3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АРМ-9</cp:lastModifiedBy>
  <cp:revision>24817</cp:revision>
  <cp:lastPrinted>2020-10-29T20:01:36Z</cp:lastPrinted>
  <dcterms:created xsi:type="dcterms:W3CDTF">2014-09-08T13:21:12Z</dcterms:created>
  <dcterms:modified xsi:type="dcterms:W3CDTF">2021-01-28T10:08:02Z</dcterms:modified>
</cp:coreProperties>
</file>